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2.jpeg" ContentType="image/jpeg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6C6963"/>
        </a:solidFill>
        <a:effectLst/>
        <a:uFillTx/>
        <a:latin typeface="+mn-lt"/>
        <a:ea typeface="+mn-ea"/>
        <a:cs typeface="+mn-cs"/>
        <a:sym typeface="Baskerville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6C6963"/>
        </a:solidFill>
        <a:effectLst/>
        <a:uFillTx/>
        <a:latin typeface="+mn-lt"/>
        <a:ea typeface="+mn-ea"/>
        <a:cs typeface="+mn-cs"/>
        <a:sym typeface="Baskerville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6C6963"/>
        </a:solidFill>
        <a:effectLst/>
        <a:uFillTx/>
        <a:latin typeface="+mn-lt"/>
        <a:ea typeface="+mn-ea"/>
        <a:cs typeface="+mn-cs"/>
        <a:sym typeface="Baskerville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6C6963"/>
        </a:solidFill>
        <a:effectLst/>
        <a:uFillTx/>
        <a:latin typeface="+mn-lt"/>
        <a:ea typeface="+mn-ea"/>
        <a:cs typeface="+mn-cs"/>
        <a:sym typeface="Baskerville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6C6963"/>
        </a:solidFill>
        <a:effectLst/>
        <a:uFillTx/>
        <a:latin typeface="+mn-lt"/>
        <a:ea typeface="+mn-ea"/>
        <a:cs typeface="+mn-cs"/>
        <a:sym typeface="Baskerville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6C6963"/>
        </a:solidFill>
        <a:effectLst/>
        <a:uFillTx/>
        <a:latin typeface="+mn-lt"/>
        <a:ea typeface="+mn-ea"/>
        <a:cs typeface="+mn-cs"/>
        <a:sym typeface="Baskerville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6C6963"/>
        </a:solidFill>
        <a:effectLst/>
        <a:uFillTx/>
        <a:latin typeface="+mn-lt"/>
        <a:ea typeface="+mn-ea"/>
        <a:cs typeface="+mn-cs"/>
        <a:sym typeface="Baskerville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6C6963"/>
        </a:solidFill>
        <a:effectLst/>
        <a:uFillTx/>
        <a:latin typeface="+mn-lt"/>
        <a:ea typeface="+mn-ea"/>
        <a:cs typeface="+mn-cs"/>
        <a:sym typeface="Baskerville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6C6963"/>
        </a:solidFill>
        <a:effectLst/>
        <a:uFillTx/>
        <a:latin typeface="+mn-lt"/>
        <a:ea typeface="+mn-ea"/>
        <a:cs typeface="+mn-cs"/>
        <a:sym typeface="Baskervill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solidFill>
                <a:srgbClr val="453F3E"/>
              </a:solidFill>
              <a:prstDash val="solid"/>
              <a:miter lim="400000"/>
            </a:ln>
          </a:left>
          <a:right>
            <a:ln w="12700" cap="flat">
              <a:solidFill>
                <a:srgbClr val="453F3E"/>
              </a:solidFill>
              <a:prstDash val="solid"/>
              <a:miter lim="400000"/>
            </a:ln>
          </a:right>
          <a:top>
            <a:ln w="12700" cap="flat">
              <a:solidFill>
                <a:srgbClr val="453F3E"/>
              </a:solidFill>
              <a:prstDash val="solid"/>
              <a:miter lim="400000"/>
            </a:ln>
          </a:top>
          <a:bottom>
            <a:ln w="12700" cap="flat">
              <a:solidFill>
                <a:srgbClr val="453F3E"/>
              </a:solidFill>
              <a:prstDash val="solid"/>
              <a:miter lim="400000"/>
            </a:ln>
          </a:bottom>
          <a:insideH>
            <a:ln w="12700" cap="flat">
              <a:solidFill>
                <a:srgbClr val="453F3E"/>
              </a:solidFill>
              <a:prstDash val="solid"/>
              <a:miter lim="400000"/>
            </a:ln>
          </a:insideH>
          <a:insideV>
            <a:ln w="12700" cap="flat">
              <a:solidFill>
                <a:srgbClr val="453F3E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CC7B8">
              <a:alpha val="3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453F3E"/>
              </a:solidFill>
              <a:prstDash val="solid"/>
              <a:miter lim="400000"/>
            </a:ln>
          </a:left>
          <a:right>
            <a:ln w="12700" cap="flat">
              <a:solidFill>
                <a:srgbClr val="453F3E"/>
              </a:solidFill>
              <a:prstDash val="solid"/>
              <a:miter lim="400000"/>
            </a:ln>
          </a:right>
          <a:top>
            <a:ln w="12700" cap="flat">
              <a:solidFill>
                <a:srgbClr val="453F3E"/>
              </a:solidFill>
              <a:prstDash val="solid"/>
              <a:miter lim="400000"/>
            </a:ln>
          </a:top>
          <a:bottom>
            <a:ln w="12700" cap="flat">
              <a:solidFill>
                <a:srgbClr val="453F3E"/>
              </a:solidFill>
              <a:prstDash val="solid"/>
              <a:miter lim="400000"/>
            </a:ln>
          </a:bottom>
          <a:insideH>
            <a:ln w="12700" cap="flat">
              <a:solidFill>
                <a:srgbClr val="453F3E"/>
              </a:solidFill>
              <a:prstDash val="solid"/>
              <a:miter lim="400000"/>
            </a:ln>
          </a:insideH>
          <a:insideV>
            <a:ln w="12700" cap="flat">
              <a:solidFill>
                <a:srgbClr val="453F3E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solidFill>
                <a:srgbClr val="453F3E"/>
              </a:solidFill>
              <a:prstDash val="solid"/>
              <a:miter lim="400000"/>
            </a:ln>
          </a:left>
          <a:right>
            <a:ln w="12700" cap="flat">
              <a:solidFill>
                <a:srgbClr val="453F3E"/>
              </a:solidFill>
              <a:prstDash val="solid"/>
              <a:miter lim="400000"/>
            </a:ln>
          </a:right>
          <a:top>
            <a:ln w="25400" cap="flat">
              <a:solidFill>
                <a:srgbClr val="453F3E"/>
              </a:solidFill>
              <a:prstDash val="solid"/>
              <a:miter lim="400000"/>
            </a:ln>
          </a:top>
          <a:bottom>
            <a:ln w="12700" cap="flat">
              <a:solidFill>
                <a:srgbClr val="453F3E"/>
              </a:solidFill>
              <a:prstDash val="solid"/>
              <a:miter lim="400000"/>
            </a:ln>
          </a:bottom>
          <a:insideH>
            <a:ln w="12700" cap="flat">
              <a:solidFill>
                <a:srgbClr val="453F3E"/>
              </a:solidFill>
              <a:prstDash val="solid"/>
              <a:miter lim="400000"/>
            </a:ln>
          </a:insideH>
          <a:insideV>
            <a:ln w="12700" cap="flat">
              <a:solidFill>
                <a:srgbClr val="453F3E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453F3E"/>
              </a:solidFill>
              <a:prstDash val="solid"/>
              <a:miter lim="400000"/>
            </a:ln>
          </a:left>
          <a:right>
            <a:ln w="12700" cap="flat">
              <a:solidFill>
                <a:srgbClr val="453F3E"/>
              </a:solidFill>
              <a:prstDash val="solid"/>
              <a:miter lim="400000"/>
            </a:ln>
          </a:right>
          <a:top>
            <a:ln w="12700" cap="flat">
              <a:solidFill>
                <a:srgbClr val="453F3E"/>
              </a:solidFill>
              <a:prstDash val="solid"/>
              <a:miter lim="400000"/>
            </a:ln>
          </a:top>
          <a:bottom>
            <a:ln w="12700" cap="flat">
              <a:solidFill>
                <a:srgbClr val="453F3E"/>
              </a:solidFill>
              <a:prstDash val="solid"/>
              <a:miter lim="400000"/>
            </a:ln>
          </a:bottom>
          <a:insideH>
            <a:ln w="12700" cap="flat">
              <a:solidFill>
                <a:srgbClr val="453F3E"/>
              </a:solidFill>
              <a:prstDash val="solid"/>
              <a:miter lim="400000"/>
            </a:ln>
          </a:insideH>
          <a:insideV>
            <a:ln w="12700" cap="flat">
              <a:solidFill>
                <a:srgbClr val="453F3E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B9B9F">
              <a:alpha val="19000"/>
            </a:srgbClr>
          </a:solidFill>
        </a:fill>
      </a:tcStyle>
    </a:band2H>
    <a:firstCol>
      <a:tcTxStyle b="off" i="off">
        <a:fontRef idx="minor">
          <a:srgbClr val="F2EBDB"/>
        </a:fontRef>
        <a:srgbClr val="F2EBDB"/>
      </a:tcTxStyle>
      <a:tcStyle>
        <a:tcBdr>
          <a:left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2EBDB"/>
        </a:fontRef>
        <a:srgbClr val="F2EBDB"/>
      </a:tcTxStyle>
      <a:tcStyle>
        <a:tcBdr>
          <a:left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2EBDB"/>
        </a:fontRef>
        <a:srgbClr val="F2EBDB"/>
      </a:tcTxStyle>
      <a:tcStyle>
        <a:tcBdr>
          <a:left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Ref idx="minor">
          <a:srgbClr val="5A5950"/>
        </a:fontRef>
        <a:srgbClr val="5A5950"/>
      </a:tcTxStyle>
      <a:tcStyle>
        <a:tcBdr>
          <a:left>
            <a:ln w="19050" cap="rnd">
              <a:solidFill>
                <a:srgbClr val="000000">
                  <a:alpha val="69000"/>
                </a:srgbClr>
              </a:solidFill>
              <a:custDash>
                <a:ds d="100000" sp="200000"/>
              </a:custDash>
              <a:miter lim="400000"/>
            </a:ln>
          </a:left>
          <a:right>
            <a:ln w="19050" cap="rnd">
              <a:solidFill>
                <a:srgbClr val="000000">
                  <a:alpha val="69000"/>
                </a:srgbClr>
              </a:solidFill>
              <a:custDash>
                <a:ds d="100000" sp="200000"/>
              </a:custDash>
              <a:miter lim="400000"/>
            </a:ln>
          </a:right>
          <a:top>
            <a:ln w="19050" cap="rnd">
              <a:solidFill>
                <a:srgbClr val="000000">
                  <a:alpha val="69000"/>
                </a:srgbClr>
              </a:solidFill>
              <a:custDash>
                <a:ds d="100000" sp="200000"/>
              </a:custDash>
              <a:miter lim="400000"/>
            </a:ln>
          </a:top>
          <a:bottom>
            <a:ln w="19050" cap="rnd">
              <a:solidFill>
                <a:srgbClr val="000000">
                  <a:alpha val="69000"/>
                </a:srgbClr>
              </a:solidFill>
              <a:custDash>
                <a:ds d="100000" sp="200000"/>
              </a:custDash>
              <a:miter lim="400000"/>
            </a:ln>
          </a:bottom>
          <a:insideH>
            <a:ln w="19050" cap="rnd">
              <a:solidFill>
                <a:srgbClr val="000000">
                  <a:alpha val="69000"/>
                </a:srgbClr>
              </a:solidFill>
              <a:custDash>
                <a:ds d="100000" sp="200000"/>
              </a:custDash>
              <a:miter lim="400000"/>
            </a:ln>
          </a:insideH>
          <a:insideV>
            <a:ln w="19050" cap="rnd">
              <a:solidFill>
                <a:srgbClr val="000000">
                  <a:alpha val="69000"/>
                </a:srgbClr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0CC8A">
              <a:alpha val="31000"/>
            </a:srgbClr>
          </a:solidFill>
        </a:fill>
      </a:tcStyle>
    </a:band2H>
    <a:firstCol>
      <a:tcTxStyle b="off" i="off">
        <a:fontRef idx="minor">
          <a:srgbClr val="F2EBDB"/>
        </a:fontRef>
        <a:srgbClr val="F2EBDB"/>
      </a:tcTxStyle>
      <a:tcStyle>
        <a:tcBdr>
          <a:left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0E9D7"/>
              </a:solidFill>
              <a:prstDash val="solid"/>
              <a:miter lim="400000"/>
            </a:ln>
          </a:right>
          <a:top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2EBDB"/>
        </a:fontRef>
        <a:srgbClr val="F2EBDB"/>
      </a:tcTxStyle>
      <a:tcStyle>
        <a:tcBdr>
          <a:left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2EBDB"/>
        </a:fontRef>
        <a:srgbClr val="F2EBDB"/>
      </a:tcTxStyle>
      <a:tcStyle>
        <a:tcBdr>
          <a:left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4">
                  <a:hueOff val="-44868"/>
                  <a:lumOff val="-8845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4">
                  <a:hueOff val="-44868"/>
                  <a:lumOff val="-8845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4">
                  <a:hueOff val="-44868"/>
                  <a:lumOff val="-8845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B5815">
              <a:alpha val="7000"/>
            </a:srgbClr>
          </a:solidFill>
        </a:fill>
      </a:tcStyle>
    </a:band2H>
    <a:firstCol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chemeClr val="accent4">
                  <a:hueOff val="-44868"/>
                  <a:lumOff val="-8845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4">
                  <a:hueOff val="-44868"/>
                  <a:lumOff val="-8845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4">
                  <a:hueOff val="-44868"/>
                  <a:lumOff val="-8845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4">
                  <a:hueOff val="-44868"/>
                  <a:lumOff val="-8845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4">
                  <a:hueOff val="-44868"/>
                  <a:lumOff val="-8845"/>
                </a:scheme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4">
                  <a:hueOff val="-44868"/>
                  <a:lumOff val="-8845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2EBDC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solidFill>
                <a:srgbClr val="F2EBDB"/>
              </a:solidFill>
              <a:prstDash val="solid"/>
              <a:miter lim="400000"/>
            </a:ln>
          </a:left>
          <a:right>
            <a:ln w="12700" cap="flat">
              <a:solidFill>
                <a:srgbClr val="F2EBDB"/>
              </a:solidFill>
              <a:prstDash val="solid"/>
              <a:miter lim="400000"/>
            </a:ln>
          </a:right>
          <a:top>
            <a:ln w="12700" cap="flat">
              <a:solidFill>
                <a:srgbClr val="F2EBDB"/>
              </a:solidFill>
              <a:prstDash val="solid"/>
              <a:miter lim="400000"/>
            </a:ln>
          </a:top>
          <a:bottom>
            <a:ln w="12700" cap="flat">
              <a:solidFill>
                <a:srgbClr val="F2EBDB"/>
              </a:solidFill>
              <a:prstDash val="solid"/>
              <a:miter lim="400000"/>
            </a:ln>
          </a:bottom>
          <a:insideH>
            <a:ln w="12700" cap="flat">
              <a:solidFill>
                <a:srgbClr val="F2EBDB"/>
              </a:solidFill>
              <a:prstDash val="solid"/>
              <a:miter lim="400000"/>
            </a:ln>
          </a:insideH>
          <a:insideV>
            <a:ln w="12700" cap="flat">
              <a:solidFill>
                <a:srgbClr val="F2EBDB"/>
              </a:solidFill>
              <a:prstDash val="solid"/>
              <a:miter lim="400000"/>
            </a:ln>
          </a:insideV>
        </a:tcBdr>
        <a:fill>
          <a:solidFill>
            <a:srgbClr val="BCBCBC">
              <a:alpha val="24000"/>
            </a:srgbClr>
          </a:solidFill>
        </a:fill>
      </a:tcStyle>
    </a:wholeTbl>
    <a:band2H>
      <a:tcTxStyle b="def" i="def"/>
      <a:tcStyle>
        <a:tcBdr/>
        <a:fill>
          <a:solidFill>
            <a:srgbClr val="BCBCBC">
              <a:alpha val="12000"/>
            </a:srgbClr>
          </a:solidFill>
        </a:fill>
      </a:tcStyle>
    </a:band2H>
    <a:firstCol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solidFill>
                <a:srgbClr val="F2EBDB"/>
              </a:solidFill>
              <a:prstDash val="solid"/>
              <a:miter lim="400000"/>
            </a:ln>
          </a:left>
          <a:right>
            <a:ln w="12700" cap="flat">
              <a:solidFill>
                <a:srgbClr val="5A5950"/>
              </a:solidFill>
              <a:prstDash val="solid"/>
              <a:miter lim="400000"/>
            </a:ln>
          </a:right>
          <a:top>
            <a:ln w="12700" cap="flat">
              <a:solidFill>
                <a:srgbClr val="F2EBDB"/>
              </a:solidFill>
              <a:prstDash val="solid"/>
              <a:miter lim="400000"/>
            </a:ln>
          </a:top>
          <a:bottom>
            <a:ln w="12700" cap="flat">
              <a:solidFill>
                <a:srgbClr val="F2EBDB"/>
              </a:solidFill>
              <a:prstDash val="solid"/>
              <a:miter lim="400000"/>
            </a:ln>
          </a:bottom>
          <a:insideH>
            <a:ln w="12700" cap="flat">
              <a:solidFill>
                <a:srgbClr val="F2EBDB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solidFill>
            <a:srgbClr val="BCBCBC">
              <a:alpha val="24000"/>
            </a:srgbClr>
          </a:solidFill>
        </a:fill>
      </a:tcStyle>
    </a:firstCol>
    <a:lastRow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solidFill>
                <a:srgbClr val="F3F1DF"/>
              </a:solidFill>
              <a:prstDash val="solid"/>
              <a:miter lim="400000"/>
            </a:ln>
          </a:left>
          <a:right>
            <a:ln w="12700" cap="flat">
              <a:solidFill>
                <a:srgbClr val="F3F1DF"/>
              </a:solidFill>
              <a:prstDash val="solid"/>
              <a:miter lim="400000"/>
            </a:ln>
          </a:right>
          <a:top>
            <a:ln w="25400" cap="flat">
              <a:solidFill>
                <a:srgbClr val="645C51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solidFill>
            <a:srgbClr val="BCBCBC">
              <a:alpha val="24000"/>
            </a:srgbClr>
          </a:solidFill>
        </a:fill>
      </a:tcStyle>
    </a:lastRow>
    <a:firstRow>
      <a:tcTxStyle b="off" i="off">
        <a:fontRef idx="minor">
          <a:srgbClr val="F2EBDB"/>
        </a:fontRef>
        <a:srgbClr val="F2EBDB"/>
      </a:tcTxStyle>
      <a:tcStyle>
        <a:tcBdr>
          <a:left>
            <a:ln w="12700" cap="flat">
              <a:solidFill>
                <a:srgbClr val="766D60"/>
              </a:solidFill>
              <a:prstDash val="solid"/>
              <a:miter lim="400000"/>
            </a:ln>
          </a:left>
          <a:right>
            <a:ln w="12700" cap="flat">
              <a:solidFill>
                <a:srgbClr val="766D60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solidFill>
                <a:srgbClr val="766D60"/>
              </a:solidFill>
              <a:prstDash val="solid"/>
              <a:miter lim="400000"/>
            </a:ln>
          </a:insideH>
          <a:insideV>
            <a:ln w="12700" cap="flat">
              <a:solidFill>
                <a:srgbClr val="766D6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2708684C-4D16-4618-839F-0558EEFCDFE6}" styleName="">
    <a:tblBg/>
    <a:wholeTbl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66D60">
              <a:alpha val="5000"/>
            </a:srgbClr>
          </a:solidFill>
        </a:fill>
      </a:tcStyle>
    </a:band2H>
    <a:firstCol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766D60"/>
              </a:solidFill>
              <a:prstDash val="solid"/>
              <a:miter lim="400000"/>
            </a:ln>
          </a:right>
          <a:top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766D60"/>
              </a:solidFill>
              <a:prstDash val="solid"/>
              <a:miter lim="400000"/>
            </a:ln>
          </a:top>
          <a:bottom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766D60"/>
              </a:solidFill>
              <a:prstDash val="solid"/>
              <a:miter lim="400000"/>
            </a:ln>
          </a:bottom>
          <a:insideH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9" name="Shape 11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leatherbooktypeembellishgld.pdf" descr="leatherbooktypeembellishgld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753100" y="4775200"/>
            <a:ext cx="1956620" cy="304800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Title Text"/>
          <p:cNvSpPr txBox="1"/>
          <p:nvPr>
            <p:ph type="title"/>
          </p:nvPr>
        </p:nvSpPr>
        <p:spPr>
          <a:xfrm>
            <a:off x="825500" y="1879600"/>
            <a:ext cx="11836400" cy="2603500"/>
          </a:xfrm>
          <a:prstGeom prst="rect">
            <a:avLst/>
          </a:prstGeom>
          <a:effectLst>
            <a:outerShdw sx="100000" sy="100000" kx="0" ky="0" algn="b" rotWithShape="0" blurRad="25400" dist="38100" dir="2700000">
              <a:srgbClr val="6D625D">
                <a:alpha val="90000"/>
              </a:srgbClr>
            </a:outerShdw>
          </a:effectLst>
        </p:spPr>
        <p:txBody>
          <a:bodyPr anchor="b"/>
          <a:lstStyle>
            <a:lvl1pPr>
              <a:defRPr sz="8000">
                <a:solidFill>
                  <a:srgbClr val="BEA56D"/>
                </a:solidFill>
                <a:effectLst>
                  <a:outerShdw sx="100000" sy="100000" kx="0" ky="0" algn="b" rotWithShape="0" blurRad="38100" dist="25400" dir="15900000">
                    <a:srgbClr val="000000">
                      <a:alpha val="90000"/>
                    </a:srgbClr>
                  </a:outerShdw>
                </a:effectLst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3" name="Body Level One…"/>
          <p:cNvSpPr txBox="1"/>
          <p:nvPr>
            <p:ph type="body" sz="quarter" idx="1"/>
          </p:nvPr>
        </p:nvSpPr>
        <p:spPr>
          <a:xfrm>
            <a:off x="825500" y="5346700"/>
            <a:ext cx="11836400" cy="1854200"/>
          </a:xfrm>
          <a:prstGeom prst="rect">
            <a:avLst/>
          </a:prstGeom>
          <a:effectLst>
            <a:outerShdw sx="100000" sy="100000" kx="0" ky="0" algn="b" rotWithShape="0" blurRad="25400" dist="38100" dir="2700000">
              <a:srgbClr val="6D625D">
                <a:alpha val="90000"/>
              </a:srgbClr>
            </a:outerShdw>
          </a:effectLst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i="1" sz="5200">
                <a:solidFill>
                  <a:srgbClr val="BEA56D"/>
                </a:solidFill>
                <a:effectLst>
                  <a:outerShdw sx="100000" sy="100000" kx="0" ky="0" algn="b" rotWithShape="0" blurRad="25400" dist="38100" dir="15900000">
                    <a:srgbClr val="000000">
                      <a:alpha val="90000"/>
                    </a:srgbClr>
                  </a:outerShdw>
                </a:effectLst>
              </a:defRPr>
            </a:lvl1pPr>
            <a:lvl2pPr marL="0" indent="0" algn="ctr">
              <a:spcBef>
                <a:spcPts val="0"/>
              </a:spcBef>
              <a:buSzTx/>
              <a:buNone/>
              <a:defRPr i="1" sz="5200">
                <a:solidFill>
                  <a:srgbClr val="BEA56D"/>
                </a:solidFill>
                <a:effectLst>
                  <a:outerShdw sx="100000" sy="100000" kx="0" ky="0" algn="b" rotWithShape="0" blurRad="25400" dist="38100" dir="15900000">
                    <a:srgbClr val="000000">
                      <a:alpha val="90000"/>
                    </a:srgbClr>
                  </a:outerShdw>
                </a:effectLst>
              </a:defRPr>
            </a:lvl2pPr>
            <a:lvl3pPr marL="0" indent="0" algn="ctr">
              <a:spcBef>
                <a:spcPts val="0"/>
              </a:spcBef>
              <a:buSzTx/>
              <a:buNone/>
              <a:defRPr i="1" sz="5200">
                <a:solidFill>
                  <a:srgbClr val="BEA56D"/>
                </a:solidFill>
                <a:effectLst>
                  <a:outerShdw sx="100000" sy="100000" kx="0" ky="0" algn="b" rotWithShape="0" blurRad="25400" dist="38100" dir="15900000">
                    <a:srgbClr val="000000">
                      <a:alpha val="90000"/>
                    </a:srgbClr>
                  </a:outerShdw>
                </a:effectLst>
              </a:defRPr>
            </a:lvl3pPr>
            <a:lvl4pPr marL="0" indent="0" algn="ctr">
              <a:spcBef>
                <a:spcPts val="0"/>
              </a:spcBef>
              <a:buSzTx/>
              <a:buNone/>
              <a:defRPr i="1" sz="5200">
                <a:solidFill>
                  <a:srgbClr val="BEA56D"/>
                </a:solidFill>
                <a:effectLst>
                  <a:outerShdw sx="100000" sy="100000" kx="0" ky="0" algn="b" rotWithShape="0" blurRad="25400" dist="38100" dir="15900000">
                    <a:srgbClr val="000000">
                      <a:alpha val="90000"/>
                    </a:srgbClr>
                  </a:outerShdw>
                </a:effectLst>
              </a:defRPr>
            </a:lvl4pPr>
            <a:lvl5pPr marL="0" indent="0" algn="ctr">
              <a:spcBef>
                <a:spcPts val="0"/>
              </a:spcBef>
              <a:buSzTx/>
              <a:buNone/>
              <a:defRPr i="1" sz="5200">
                <a:solidFill>
                  <a:srgbClr val="BEA56D"/>
                </a:solidFill>
                <a:effectLst>
                  <a:outerShdw sx="100000" sy="100000" kx="0" ky="0" algn="b" rotWithShape="0" blurRad="25400" dist="38100" dir="15900000">
                    <a:srgbClr val="000000">
                      <a:alpha val="90000"/>
                    </a:srgbClr>
                  </a:outerShdw>
                </a:effectLst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xfrm>
            <a:off x="6565899" y="9029699"/>
            <a:ext cx="342901" cy="355601"/>
          </a:xfrm>
          <a:prstGeom prst="rect">
            <a:avLst/>
          </a:prstGeom>
        </p:spPr>
        <p:txBody>
          <a:bodyPr anchor="ctr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–Johnny Appleseed"/>
          <p:cNvSpPr txBox="1"/>
          <p:nvPr>
            <p:ph type="body" sz="quarter" idx="21"/>
          </p:nvPr>
        </p:nvSpPr>
        <p:spPr>
          <a:xfrm>
            <a:off x="1270000" y="6350000"/>
            <a:ext cx="10464800" cy="558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32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6" name="“Type a quote here.”"/>
          <p:cNvSpPr txBox="1"/>
          <p:nvPr>
            <p:ph type="body" sz="quarter" idx="22"/>
          </p:nvPr>
        </p:nvSpPr>
        <p:spPr>
          <a:xfrm>
            <a:off x="1270000" y="4292600"/>
            <a:ext cx="10464800" cy="6731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2400"/>
              </a:spcBef>
              <a:buSzTx/>
              <a:buNone/>
              <a:defRPr i="1" sz="4000"/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Image"/>
          <p:cNvSpPr/>
          <p:nvPr>
            <p:ph type="pic" idx="21"/>
          </p:nvPr>
        </p:nvSpPr>
        <p:spPr>
          <a:xfrm>
            <a:off x="-850900" y="-12700"/>
            <a:ext cx="14699799" cy="9804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Inside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108150108_3243x2163.jpeg"/>
          <p:cNvSpPr/>
          <p:nvPr>
            <p:ph type="pic" idx="21"/>
          </p:nvPr>
        </p:nvSpPr>
        <p:spPr>
          <a:xfrm>
            <a:off x="749300" y="101600"/>
            <a:ext cx="11480800" cy="7657408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2" name="Title Text"/>
          <p:cNvSpPr txBox="1"/>
          <p:nvPr>
            <p:ph type="title"/>
          </p:nvPr>
        </p:nvSpPr>
        <p:spPr>
          <a:xfrm>
            <a:off x="762000" y="7035800"/>
            <a:ext cx="11480800" cy="13462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3" name="Body Level One…"/>
          <p:cNvSpPr txBox="1"/>
          <p:nvPr>
            <p:ph type="body" sz="quarter" idx="1"/>
          </p:nvPr>
        </p:nvSpPr>
        <p:spPr>
          <a:xfrm>
            <a:off x="762000" y="8382000"/>
            <a:ext cx="11480800" cy="9525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SzTx/>
              <a:buNone/>
              <a:defRPr i="1" sz="3600"/>
            </a:lvl1pPr>
            <a:lvl2pPr marL="0" indent="0" algn="ctr">
              <a:spcBef>
                <a:spcPts val="0"/>
              </a:spcBef>
              <a:buSzTx/>
              <a:buNone/>
              <a:defRPr i="1" sz="3600"/>
            </a:lvl2pPr>
            <a:lvl3pPr marL="0" indent="0" algn="ctr">
              <a:spcBef>
                <a:spcPts val="0"/>
              </a:spcBef>
              <a:buSzTx/>
              <a:buNone/>
              <a:defRPr i="1" sz="3600"/>
            </a:lvl3pPr>
            <a:lvl4pPr marL="0" indent="0" algn="ctr">
              <a:spcBef>
                <a:spcPts val="0"/>
              </a:spcBef>
              <a:buSzTx/>
              <a:buNone/>
              <a:defRPr i="1" sz="3600"/>
            </a:lvl4pPr>
            <a:lvl5pPr marL="0" indent="0" algn="ctr">
              <a:spcBef>
                <a:spcPts val="0"/>
              </a:spcBef>
              <a:buSzTx/>
              <a:buNone/>
              <a:defRPr i="1" sz="3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" name="Slide Number"/>
          <p:cNvSpPr txBox="1"/>
          <p:nvPr>
            <p:ph type="sldNum" sz="quarter" idx="2"/>
          </p:nvPr>
        </p:nvSpPr>
        <p:spPr>
          <a:xfrm>
            <a:off x="6324599" y="9143999"/>
            <a:ext cx="342901" cy="3556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Text"/>
          <p:cNvSpPr txBox="1"/>
          <p:nvPr>
            <p:ph type="title"/>
          </p:nvPr>
        </p:nvSpPr>
        <p:spPr>
          <a:xfrm>
            <a:off x="762000" y="3606800"/>
            <a:ext cx="11480800" cy="2540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2" name="Slide Number"/>
          <p:cNvSpPr txBox="1"/>
          <p:nvPr>
            <p:ph type="sldNum" sz="quarter" idx="2"/>
          </p:nvPr>
        </p:nvSpPr>
        <p:spPr>
          <a:xfrm>
            <a:off x="6324599" y="9016999"/>
            <a:ext cx="342901" cy="355601"/>
          </a:xfrm>
          <a:prstGeom prst="rect">
            <a:avLst/>
          </a:prstGeom>
        </p:spPr>
        <p:txBody>
          <a:bodyPr anchor="ctr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leatherbooktypeembellishgry.pdf" descr="leatherbooktypeembellishgry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96906" y="5083509"/>
            <a:ext cx="1956621" cy="304801"/>
          </a:xfrm>
          <a:prstGeom prst="rect">
            <a:avLst/>
          </a:prstGeom>
          <a:ln w="12700">
            <a:miter lim="400000"/>
          </a:ln>
        </p:spPr>
      </p:pic>
      <p:sp>
        <p:nvSpPr>
          <p:cNvPr id="40" name="108150108_3243x2163.jpeg"/>
          <p:cNvSpPr/>
          <p:nvPr>
            <p:ph type="pic" idx="21"/>
          </p:nvPr>
        </p:nvSpPr>
        <p:spPr>
          <a:xfrm>
            <a:off x="4572000" y="1587500"/>
            <a:ext cx="10207884" cy="6808404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41" name="Title Text"/>
          <p:cNvSpPr txBox="1"/>
          <p:nvPr>
            <p:ph type="title"/>
          </p:nvPr>
        </p:nvSpPr>
        <p:spPr>
          <a:xfrm>
            <a:off x="431800" y="1600200"/>
            <a:ext cx="6477000" cy="3175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42" name="Body Level One…"/>
          <p:cNvSpPr txBox="1"/>
          <p:nvPr>
            <p:ph type="body" sz="quarter" idx="1"/>
          </p:nvPr>
        </p:nvSpPr>
        <p:spPr>
          <a:xfrm>
            <a:off x="431800" y="5715000"/>
            <a:ext cx="6464300" cy="2679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i="1" sz="3600"/>
            </a:lvl1pPr>
            <a:lvl2pPr marL="0" indent="0" algn="ctr">
              <a:spcBef>
                <a:spcPts val="0"/>
              </a:spcBef>
              <a:buSzTx/>
              <a:buNone/>
              <a:defRPr i="1" sz="3600"/>
            </a:lvl2pPr>
            <a:lvl3pPr marL="0" indent="0" algn="ctr">
              <a:spcBef>
                <a:spcPts val="0"/>
              </a:spcBef>
              <a:buSzTx/>
              <a:buNone/>
              <a:defRPr i="1" sz="3600"/>
            </a:lvl3pPr>
            <a:lvl4pPr marL="0" indent="0" algn="ctr">
              <a:spcBef>
                <a:spcPts val="0"/>
              </a:spcBef>
              <a:buSzTx/>
              <a:buNone/>
              <a:defRPr i="1" sz="3600"/>
            </a:lvl4pPr>
            <a:lvl5pPr marL="0" indent="0" algn="ctr">
              <a:spcBef>
                <a:spcPts val="0"/>
              </a:spcBef>
              <a:buSzTx/>
              <a:buNone/>
              <a:defRPr i="1" sz="3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9" name="Body Level One…"/>
          <p:cNvSpPr txBox="1"/>
          <p:nvPr>
            <p:ph type="body" idx="1"/>
          </p:nvPr>
        </p:nvSpPr>
        <p:spPr>
          <a:xfrm>
            <a:off x="762000" y="2768600"/>
            <a:ext cx="11480800" cy="57150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108150108_3243x2163.jpeg"/>
          <p:cNvSpPr/>
          <p:nvPr>
            <p:ph type="pic" idx="21"/>
          </p:nvPr>
        </p:nvSpPr>
        <p:spPr>
          <a:xfrm>
            <a:off x="4309329" y="2375525"/>
            <a:ext cx="10256493" cy="6840825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9" name="Body Level One…"/>
          <p:cNvSpPr txBox="1"/>
          <p:nvPr>
            <p:ph type="body" sz="half" idx="1"/>
          </p:nvPr>
        </p:nvSpPr>
        <p:spPr>
          <a:xfrm>
            <a:off x="762000" y="2362200"/>
            <a:ext cx="5334000" cy="6413500"/>
          </a:xfrm>
          <a:prstGeom prst="rect">
            <a:avLst/>
          </a:prstGeom>
        </p:spPr>
        <p:txBody>
          <a:bodyPr/>
          <a:lstStyle>
            <a:lvl1pPr marL="406400" indent="-406400">
              <a:spcBef>
                <a:spcPts val="4000"/>
              </a:spcBef>
              <a:buBlip>
                <a:blip r:embed="rId2"/>
              </a:buBlip>
              <a:defRPr sz="3200"/>
            </a:lvl1pPr>
            <a:lvl2pPr marL="812800" indent="-406400">
              <a:spcBef>
                <a:spcPts val="4000"/>
              </a:spcBef>
              <a:buBlip>
                <a:blip r:embed="rId2"/>
              </a:buBlip>
              <a:defRPr sz="3200"/>
            </a:lvl2pPr>
            <a:lvl3pPr marL="1219200" indent="-406400">
              <a:spcBef>
                <a:spcPts val="4000"/>
              </a:spcBef>
              <a:buBlip>
                <a:blip r:embed="rId2"/>
              </a:buBlip>
              <a:defRPr sz="3200"/>
            </a:lvl3pPr>
            <a:lvl4pPr marL="1625600" indent="-406400">
              <a:spcBef>
                <a:spcPts val="4000"/>
              </a:spcBef>
              <a:buBlip>
                <a:blip r:embed="rId2"/>
              </a:buBlip>
              <a:defRPr sz="3200"/>
            </a:lvl4pPr>
            <a:lvl5pPr marL="2032000" indent="-406400">
              <a:spcBef>
                <a:spcPts val="4000"/>
              </a:spcBef>
              <a:buBlip>
                <a:blip r:embed="rId2"/>
              </a:buBlip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Image"/>
          <p:cNvSpPr/>
          <p:nvPr>
            <p:ph type="pic" idx="21"/>
          </p:nvPr>
        </p:nvSpPr>
        <p:spPr>
          <a:xfrm>
            <a:off x="-3564103" y="501345"/>
            <a:ext cx="12712701" cy="8479054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Image"/>
          <p:cNvSpPr/>
          <p:nvPr>
            <p:ph type="pic" sz="quarter" idx="22"/>
          </p:nvPr>
        </p:nvSpPr>
        <p:spPr>
          <a:xfrm>
            <a:off x="7378700" y="723900"/>
            <a:ext cx="4830485" cy="34798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7" name="Image"/>
          <p:cNvSpPr/>
          <p:nvPr>
            <p:ph type="pic" sz="half" idx="23"/>
          </p:nvPr>
        </p:nvSpPr>
        <p:spPr>
          <a:xfrm>
            <a:off x="6146800" y="3958166"/>
            <a:ext cx="7454900" cy="4969934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/>
          <p:nvPr>
            <p:ph type="body" idx="1"/>
          </p:nvPr>
        </p:nvSpPr>
        <p:spPr>
          <a:xfrm>
            <a:off x="762000" y="723900"/>
            <a:ext cx="11480800" cy="8293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Title Text"/>
          <p:cNvSpPr txBox="1"/>
          <p:nvPr>
            <p:ph type="title"/>
          </p:nvPr>
        </p:nvSpPr>
        <p:spPr>
          <a:xfrm>
            <a:off x="762000" y="381000"/>
            <a:ext cx="11480800" cy="1524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4599" y="9016999"/>
            <a:ext cx="342901" cy="3556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solidFill>
            <a:srgbClr val="6C6963"/>
          </a:solidFill>
          <a:effectLst>
            <a:outerShdw sx="100000" sy="100000" kx="0" ky="0" algn="b" rotWithShape="0" blurRad="25400" dist="25400" dir="15900000">
              <a:srgbClr val="595650">
                <a:alpha val="33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solidFill>
            <a:srgbClr val="6C6963"/>
          </a:solidFill>
          <a:effectLst>
            <a:outerShdw sx="100000" sy="100000" kx="0" ky="0" algn="b" rotWithShape="0" blurRad="25400" dist="25400" dir="15900000">
              <a:srgbClr val="595650">
                <a:alpha val="33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solidFill>
            <a:srgbClr val="6C6963"/>
          </a:solidFill>
          <a:effectLst>
            <a:outerShdw sx="100000" sy="100000" kx="0" ky="0" algn="b" rotWithShape="0" blurRad="25400" dist="25400" dir="15900000">
              <a:srgbClr val="595650">
                <a:alpha val="33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solidFill>
            <a:srgbClr val="6C6963"/>
          </a:solidFill>
          <a:effectLst>
            <a:outerShdw sx="100000" sy="100000" kx="0" ky="0" algn="b" rotWithShape="0" blurRad="25400" dist="25400" dir="15900000">
              <a:srgbClr val="595650">
                <a:alpha val="33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solidFill>
            <a:srgbClr val="6C6963"/>
          </a:solidFill>
          <a:effectLst>
            <a:outerShdw sx="100000" sy="100000" kx="0" ky="0" algn="b" rotWithShape="0" blurRad="25400" dist="25400" dir="15900000">
              <a:srgbClr val="595650">
                <a:alpha val="33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solidFill>
            <a:srgbClr val="6C6963"/>
          </a:solidFill>
          <a:effectLst>
            <a:outerShdw sx="100000" sy="100000" kx="0" ky="0" algn="b" rotWithShape="0" blurRad="25400" dist="25400" dir="15900000">
              <a:srgbClr val="595650">
                <a:alpha val="33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solidFill>
            <a:srgbClr val="6C6963"/>
          </a:solidFill>
          <a:effectLst>
            <a:outerShdw sx="100000" sy="100000" kx="0" ky="0" algn="b" rotWithShape="0" blurRad="25400" dist="25400" dir="15900000">
              <a:srgbClr val="595650">
                <a:alpha val="33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solidFill>
            <a:srgbClr val="6C6963"/>
          </a:solidFill>
          <a:effectLst>
            <a:outerShdw sx="100000" sy="100000" kx="0" ky="0" algn="b" rotWithShape="0" blurRad="25400" dist="25400" dir="15900000">
              <a:srgbClr val="595650">
                <a:alpha val="33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solidFill>
            <a:srgbClr val="6C6963"/>
          </a:solidFill>
          <a:effectLst>
            <a:outerShdw sx="100000" sy="100000" kx="0" ky="0" algn="b" rotWithShape="0" blurRad="25400" dist="25400" dir="15900000">
              <a:srgbClr val="595650">
                <a:alpha val="33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9pPr>
    </p:titleStyle>
    <p:bodyStyle>
      <a:lvl1pPr marL="533400" marR="0" indent="-533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4200" u="none">
          <a:solidFill>
            <a:srgbClr val="6C6963"/>
          </a:solidFill>
          <a:uFillTx/>
          <a:latin typeface="+mn-lt"/>
          <a:ea typeface="+mn-ea"/>
          <a:cs typeface="+mn-cs"/>
          <a:sym typeface="Baskerville"/>
        </a:defRPr>
      </a:lvl1pPr>
      <a:lvl2pPr marL="1066800" marR="0" indent="-533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4200" u="none">
          <a:solidFill>
            <a:srgbClr val="6C6963"/>
          </a:solidFill>
          <a:uFillTx/>
          <a:latin typeface="+mn-lt"/>
          <a:ea typeface="+mn-ea"/>
          <a:cs typeface="+mn-cs"/>
          <a:sym typeface="Baskerville"/>
        </a:defRPr>
      </a:lvl2pPr>
      <a:lvl3pPr marL="1600200" marR="0" indent="-533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4200" u="none">
          <a:solidFill>
            <a:srgbClr val="6C6963"/>
          </a:solidFill>
          <a:uFillTx/>
          <a:latin typeface="+mn-lt"/>
          <a:ea typeface="+mn-ea"/>
          <a:cs typeface="+mn-cs"/>
          <a:sym typeface="Baskerville"/>
        </a:defRPr>
      </a:lvl3pPr>
      <a:lvl4pPr marL="2133600" marR="0" indent="-533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4200" u="none">
          <a:solidFill>
            <a:srgbClr val="6C6963"/>
          </a:solidFill>
          <a:uFillTx/>
          <a:latin typeface="+mn-lt"/>
          <a:ea typeface="+mn-ea"/>
          <a:cs typeface="+mn-cs"/>
          <a:sym typeface="Baskerville"/>
        </a:defRPr>
      </a:lvl4pPr>
      <a:lvl5pPr marL="2667000" marR="0" indent="-533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4200" u="none">
          <a:solidFill>
            <a:srgbClr val="6C6963"/>
          </a:solidFill>
          <a:uFillTx/>
          <a:latin typeface="+mn-lt"/>
          <a:ea typeface="+mn-ea"/>
          <a:cs typeface="+mn-cs"/>
          <a:sym typeface="Baskerville"/>
        </a:defRPr>
      </a:lvl5pPr>
      <a:lvl6pPr marL="3200400" marR="0" indent="-533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4200" u="none">
          <a:solidFill>
            <a:srgbClr val="6C6963"/>
          </a:solidFill>
          <a:uFillTx/>
          <a:latin typeface="+mn-lt"/>
          <a:ea typeface="+mn-ea"/>
          <a:cs typeface="+mn-cs"/>
          <a:sym typeface="Baskerville"/>
        </a:defRPr>
      </a:lvl6pPr>
      <a:lvl7pPr marL="3733800" marR="0" indent="-533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4200" u="none">
          <a:solidFill>
            <a:srgbClr val="6C6963"/>
          </a:solidFill>
          <a:uFillTx/>
          <a:latin typeface="+mn-lt"/>
          <a:ea typeface="+mn-ea"/>
          <a:cs typeface="+mn-cs"/>
          <a:sym typeface="Baskerville"/>
        </a:defRPr>
      </a:lvl7pPr>
      <a:lvl8pPr marL="4267200" marR="0" indent="-533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4200" u="none">
          <a:solidFill>
            <a:srgbClr val="6C6963"/>
          </a:solidFill>
          <a:uFillTx/>
          <a:latin typeface="+mn-lt"/>
          <a:ea typeface="+mn-ea"/>
          <a:cs typeface="+mn-cs"/>
          <a:sym typeface="Baskerville"/>
        </a:defRPr>
      </a:lvl8pPr>
      <a:lvl9pPr marL="4800600" marR="0" indent="-533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4200" u="none">
          <a:solidFill>
            <a:srgbClr val="6C6963"/>
          </a:solidFill>
          <a:uFillTx/>
          <a:latin typeface="+mn-lt"/>
          <a:ea typeface="+mn-ea"/>
          <a:cs typeface="+mn-cs"/>
          <a:sym typeface="Baskervill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Baskerville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Baskerville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Baskerville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Baskerville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Baskerville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Baskerville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Baskerville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Baskerville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Baskervill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" Target="slide2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slide" Target="slide11.xml"/><Relationship Id="rId4" Type="http://schemas.openxmlformats.org/officeDocument/2006/relationships/slide" Target="slide12.xml"/><Relationship Id="rId5" Type="http://schemas.openxmlformats.org/officeDocument/2006/relationships/slide" Target="slide13.xml"/><Relationship Id="rId6" Type="http://schemas.openxmlformats.org/officeDocument/2006/relationships/slide" Target="slide14.xml"/><Relationship Id="rId7" Type="http://schemas.openxmlformats.org/officeDocument/2006/relationships/hyperlink" Target="http://csl.sd79.bc.ca/home/assessment-for-learning/samples/learning-samples-with-context/" TargetMode="External"/><Relationship Id="rId8" Type="http://schemas.openxmlformats.org/officeDocument/2006/relationships/slide" Target="slide2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slide" Target="slide10.xml"/><Relationship Id="rId4" Type="http://schemas.openxmlformats.org/officeDocument/2006/relationships/slide" Target="slide2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hyperlink" Target="http://csl.sd79.bc.ca/home/assessment-for-learning/" TargetMode="External"/><Relationship Id="rId4" Type="http://schemas.openxmlformats.org/officeDocument/2006/relationships/image" Target="../media/image6.png"/><Relationship Id="rId5" Type="http://schemas.openxmlformats.org/officeDocument/2006/relationships/slide" Target="slide2.xml"/><Relationship Id="rId6" Type="http://schemas.openxmlformats.org/officeDocument/2006/relationships/slide" Target="slide10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2.xml"/><Relationship Id="rId3" Type="http://schemas.openxmlformats.org/officeDocument/2006/relationships/slide" Target="slide10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slide" Target="slide12.xml"/><Relationship Id="rId4" Type="http://schemas.openxmlformats.org/officeDocument/2006/relationships/image" Target="../media/image7.png"/><Relationship Id="rId5" Type="http://schemas.openxmlformats.org/officeDocument/2006/relationships/slide" Target="slide2.xml"/><Relationship Id="rId6" Type="http://schemas.openxmlformats.org/officeDocument/2006/relationships/slide" Target="slide10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slide" Target="slide16.xml"/><Relationship Id="rId4" Type="http://schemas.openxmlformats.org/officeDocument/2006/relationships/slide" Target="slide17.xml"/><Relationship Id="rId5" Type="http://schemas.openxmlformats.org/officeDocument/2006/relationships/slide" Target="slide18.xml"/><Relationship Id="rId6" Type="http://schemas.openxmlformats.org/officeDocument/2006/relationships/slide" Target="slide2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hyperlink" Target="http://csl.sd79.bc.ca/home/assessment-for-learning/samples/edinform-training-videos/" TargetMode="External"/><Relationship Id="rId4" Type="http://schemas.openxmlformats.org/officeDocument/2006/relationships/slide" Target="slide2.xml"/><Relationship Id="rId5" Type="http://schemas.openxmlformats.org/officeDocument/2006/relationships/slide" Target="slide15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hyperlink" Target="http://csl.sd79.bc.ca/home/assessment-for-learning/samples/edinform-training-videos/" TargetMode="External"/><Relationship Id="rId4" Type="http://schemas.openxmlformats.org/officeDocument/2006/relationships/slide" Target="slide2.xml"/><Relationship Id="rId5" Type="http://schemas.openxmlformats.org/officeDocument/2006/relationships/slide" Target="slide15.xm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hyperlink" Target="http://csl.sd79.bc.ca/home/assessment-for-learning/samples/edinform-training-videos/" TargetMode="External"/><Relationship Id="rId4" Type="http://schemas.openxmlformats.org/officeDocument/2006/relationships/slide" Target="slide2.xml"/><Relationship Id="rId5" Type="http://schemas.openxmlformats.org/officeDocument/2006/relationships/slide" Target="slide15.xml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slide" Target="slide20.xml"/><Relationship Id="rId4" Type="http://schemas.openxmlformats.org/officeDocument/2006/relationships/slide" Target="slide21.xml"/><Relationship Id="rId5" Type="http://schemas.openxmlformats.org/officeDocument/2006/relationships/slide" Target="slide2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slide" Target="slide3.xml"/><Relationship Id="rId4" Type="http://schemas.openxmlformats.org/officeDocument/2006/relationships/slide" Target="slide15.xml"/><Relationship Id="rId5" Type="http://schemas.openxmlformats.org/officeDocument/2006/relationships/slide" Target="slide4.xml"/><Relationship Id="rId6" Type="http://schemas.openxmlformats.org/officeDocument/2006/relationships/slide" Target="slide19.xml"/><Relationship Id="rId7" Type="http://schemas.openxmlformats.org/officeDocument/2006/relationships/slide" Target="slide5.xml"/><Relationship Id="rId8" Type="http://schemas.openxmlformats.org/officeDocument/2006/relationships/slide" Target="slide22.xml"/><Relationship Id="rId9" Type="http://schemas.openxmlformats.org/officeDocument/2006/relationships/slide" Target="slide10.xml"/><Relationship Id="rId10" Type="http://schemas.openxmlformats.org/officeDocument/2006/relationships/slide" Target="slide23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2.xml"/><Relationship Id="rId3" Type="http://schemas.openxmlformats.org/officeDocument/2006/relationships/slide" Target="slide19.xml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hyperlink" Target="http://csl.sd79.bc.ca/home/summary-of-learning-samples/" TargetMode="External"/><Relationship Id="rId4" Type="http://schemas.openxmlformats.org/officeDocument/2006/relationships/slide" Target="slide2.xml"/><Relationship Id="rId5" Type="http://schemas.openxmlformats.org/officeDocument/2006/relationships/slide" Target="slide19.xml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hyperlink" Target="http://csl.sd79.bc.ca/home/information-and-guidelines/resources-for-parents/" TargetMode="External"/><Relationship Id="rId4" Type="http://schemas.openxmlformats.org/officeDocument/2006/relationships/hyperlink" Target="http://csl.sd79.bc.ca/home/assessment-for-learning/samples/edinform-training-videos/" TargetMode="External"/><Relationship Id="rId5" Type="http://schemas.openxmlformats.org/officeDocument/2006/relationships/slide" Target="slide2.xml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hyperlink" Target="https://csl.sd79.bc.ca/" TargetMode="External"/><Relationship Id="rId4" Type="http://schemas.openxmlformats.org/officeDocument/2006/relationships/slide" Target="slide2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slide" Target="slide2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2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slide" Target="slide6.xml"/><Relationship Id="rId4" Type="http://schemas.openxmlformats.org/officeDocument/2006/relationships/slide" Target="slide8.xml"/><Relationship Id="rId5" Type="http://schemas.openxmlformats.org/officeDocument/2006/relationships/slide" Target="slide9.xml"/><Relationship Id="rId6" Type="http://schemas.openxmlformats.org/officeDocument/2006/relationships/slide" Target="slide2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hyperlink" Target="https://csl.sd79.bc.ca/home/information-and-guidelines/" TargetMode="External"/><Relationship Id="rId4" Type="http://schemas.openxmlformats.org/officeDocument/2006/relationships/slide" Target="slide10.xml"/><Relationship Id="rId5" Type="http://schemas.openxmlformats.org/officeDocument/2006/relationships/hyperlink" Target="http://csl.sd79.bc.ca/home/assessment-for-learning/resources-2/" TargetMode="External"/><Relationship Id="rId6" Type="http://schemas.openxmlformats.org/officeDocument/2006/relationships/slide" Target="slide5.xml"/><Relationship Id="rId7" Type="http://schemas.openxmlformats.org/officeDocument/2006/relationships/slide" Target="slide2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hyperlink" Target="http://csl.sd79.bc.ca/home/assessment-for-learning/samples/afl-in-the-class/" TargetMode="External"/><Relationship Id="rId4" Type="http://schemas.openxmlformats.org/officeDocument/2006/relationships/hyperlink" Target="https://sd79.bc.ca/services/curriculum/curriculum-resources-k-12/numeracy/additional-numeracy-resources/secondary/secondary-assessment/" TargetMode="External"/><Relationship Id="rId5" Type="http://schemas.openxmlformats.org/officeDocument/2006/relationships/hyperlink" Target="http://csl.sd79.bc.ca/home/assessment-for-learning/resources-2/" TargetMode="External"/><Relationship Id="rId6" Type="http://schemas.openxmlformats.org/officeDocument/2006/relationships/slide" Target="slide2.xml"/><Relationship Id="rId7" Type="http://schemas.openxmlformats.org/officeDocument/2006/relationships/slide" Target="slide5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hyperlink" Target="http://csl.sd79.bc.ca/home/assessment-for-learning/samples/learning-samples-with-context/" TargetMode="External"/><Relationship Id="rId4" Type="http://schemas.openxmlformats.org/officeDocument/2006/relationships/slide" Target="slide2.xml"/><Relationship Id="rId5" Type="http://schemas.openxmlformats.org/officeDocument/2006/relationships/slide" Target="slide5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hyperlink" Target="http://csl.sd79.bc.ca/home/assessment-for-learning/samples/afl-in-the-class/" TargetMode="External"/><Relationship Id="rId4" Type="http://schemas.openxmlformats.org/officeDocument/2006/relationships/slide" Target="slide2.xml"/><Relationship Id="rId5" Type="http://schemas.openxmlformats.org/officeDocument/2006/relationships/slide" Target="slide5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he Communication of Student Learning"/>
          <p:cNvSpPr txBox="1"/>
          <p:nvPr>
            <p:ph type="ctrTitle"/>
          </p:nvPr>
        </p:nvSpPr>
        <p:spPr>
          <a:xfrm>
            <a:off x="825500" y="1286933"/>
            <a:ext cx="11836400" cy="2603501"/>
          </a:xfrm>
          <a:prstGeom prst="rect">
            <a:avLst/>
          </a:prstGeom>
        </p:spPr>
        <p:txBody>
          <a:bodyPr/>
          <a:lstStyle/>
          <a:p>
            <a:pPr/>
            <a:r>
              <a:t>The Communication of Student Learning </a:t>
            </a:r>
          </a:p>
        </p:txBody>
      </p:sp>
      <p:sp>
        <p:nvSpPr>
          <p:cNvPr id="122" name="K - 7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7300">
                <a:latin typeface="Didot"/>
                <a:ea typeface="Didot"/>
                <a:cs typeface="Didot"/>
                <a:sym typeface="Didot"/>
              </a:defRPr>
            </a:lvl1pPr>
          </a:lstStyle>
          <a:p>
            <a:pPr/>
            <a:r>
              <a:t>K - 7</a:t>
            </a:r>
          </a:p>
        </p:txBody>
      </p:sp>
      <p:sp>
        <p:nvSpPr>
          <p:cNvPr id="123" name="School District 79 - Cowichan Valley"/>
          <p:cNvSpPr txBox="1"/>
          <p:nvPr/>
        </p:nvSpPr>
        <p:spPr>
          <a:xfrm>
            <a:off x="1865734" y="6540086"/>
            <a:ext cx="9273332" cy="16979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 defTabSz="432308">
              <a:defRPr sz="5476">
                <a:effectLst>
                  <a:outerShdw sx="100000" sy="100000" kx="0" ky="0" algn="b" rotWithShape="0" blurRad="18796" dist="18796" dir="15900000">
                    <a:srgbClr val="595650">
                      <a:alpha val="33000"/>
                    </a:srgbClr>
                  </a:outerShdw>
                </a:effectLst>
              </a:defRPr>
            </a:lvl1pPr>
          </a:lstStyle>
          <a:p>
            <a:pPr/>
            <a:r>
              <a:t>School District 79 - Cowichan Valley</a:t>
            </a:r>
          </a:p>
        </p:txBody>
      </p:sp>
      <p:sp>
        <p:nvSpPr>
          <p:cNvPr id="124" name="February 2020"/>
          <p:cNvSpPr txBox="1"/>
          <p:nvPr/>
        </p:nvSpPr>
        <p:spPr>
          <a:xfrm>
            <a:off x="778048" y="8216646"/>
            <a:ext cx="2203104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/>
            </a:lvl1pPr>
          </a:lstStyle>
          <a:p>
            <a:pPr/>
            <a:r>
              <a:t>February 2020</a:t>
            </a:r>
          </a:p>
        </p:txBody>
      </p:sp>
      <p:grpSp>
        <p:nvGrpSpPr>
          <p:cNvPr id="127" name="Group">
            <a:hlinkClick r:id="rId2" invalidUrl="" action="ppaction://hlinksldjump" tgtFrame="" tooltip="" history="1" highlightClick="0" endSnd="0"/>
          </p:cNvPr>
          <p:cNvGrpSpPr/>
          <p:nvPr/>
        </p:nvGrpSpPr>
        <p:grpSpPr>
          <a:xfrm>
            <a:off x="9753600" y="8363915"/>
            <a:ext cx="2532448" cy="1376732"/>
            <a:chOff x="1358875" y="147268"/>
            <a:chExt cx="2532447" cy="1376731"/>
          </a:xfrm>
        </p:grpSpPr>
        <p:sp>
          <p:nvSpPr>
            <p:cNvPr id="125" name="Table of Contents"/>
            <p:cNvSpPr/>
            <p:nvPr/>
          </p:nvSpPr>
          <p:spPr>
            <a:xfrm>
              <a:off x="1358875" y="254000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800"/>
              </a:lvl1pPr>
            </a:lstStyle>
            <a:p>
              <a:pPr/>
              <a:r>
                <a:t>Table of Contents</a:t>
              </a:r>
            </a:p>
          </p:txBody>
        </p:sp>
        <p:sp>
          <p:nvSpPr>
            <p:cNvPr id="126" name="Arrow 11"/>
            <p:cNvSpPr/>
            <p:nvPr/>
          </p:nvSpPr>
          <p:spPr>
            <a:xfrm>
              <a:off x="2893820" y="147268"/>
              <a:ext cx="997503" cy="7510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469" y="0"/>
                  </a:moveTo>
                  <a:cubicBezTo>
                    <a:pt x="13010" y="0"/>
                    <a:pt x="12551" y="232"/>
                    <a:pt x="12200" y="697"/>
                  </a:cubicBezTo>
                  <a:cubicBezTo>
                    <a:pt x="11500" y="1626"/>
                    <a:pt x="11500" y="3135"/>
                    <a:pt x="12200" y="4065"/>
                  </a:cubicBezTo>
                  <a:lnTo>
                    <a:pt x="15479" y="8419"/>
                  </a:lnTo>
                  <a:lnTo>
                    <a:pt x="1793" y="8419"/>
                  </a:lnTo>
                  <a:cubicBezTo>
                    <a:pt x="802" y="8419"/>
                    <a:pt x="0" y="9485"/>
                    <a:pt x="0" y="10800"/>
                  </a:cubicBezTo>
                  <a:cubicBezTo>
                    <a:pt x="0" y="12115"/>
                    <a:pt x="802" y="13181"/>
                    <a:pt x="1793" y="13181"/>
                  </a:cubicBezTo>
                  <a:lnTo>
                    <a:pt x="15479" y="13181"/>
                  </a:lnTo>
                  <a:lnTo>
                    <a:pt x="12200" y="17535"/>
                  </a:lnTo>
                  <a:cubicBezTo>
                    <a:pt x="11500" y="18465"/>
                    <a:pt x="11500" y="19974"/>
                    <a:pt x="12200" y="20903"/>
                  </a:cubicBezTo>
                  <a:cubicBezTo>
                    <a:pt x="12551" y="21368"/>
                    <a:pt x="13010" y="21600"/>
                    <a:pt x="13469" y="21600"/>
                  </a:cubicBezTo>
                  <a:cubicBezTo>
                    <a:pt x="13927" y="21600"/>
                    <a:pt x="14387" y="21368"/>
                    <a:pt x="14737" y="20903"/>
                  </a:cubicBezTo>
                  <a:lnTo>
                    <a:pt x="21074" y="12484"/>
                  </a:lnTo>
                  <a:cubicBezTo>
                    <a:pt x="21424" y="12019"/>
                    <a:pt x="21600" y="11409"/>
                    <a:pt x="21600" y="10800"/>
                  </a:cubicBezTo>
                  <a:cubicBezTo>
                    <a:pt x="21600" y="10191"/>
                    <a:pt x="21424" y="9581"/>
                    <a:pt x="21074" y="9116"/>
                  </a:cubicBezTo>
                  <a:lnTo>
                    <a:pt x="14737" y="697"/>
                  </a:lnTo>
                  <a:cubicBezTo>
                    <a:pt x="14387" y="232"/>
                    <a:pt x="13927" y="0"/>
                    <a:pt x="13469" y="0"/>
                  </a:cubicBezTo>
                  <a:close/>
                </a:path>
              </a:pathLst>
            </a:custGeom>
            <a:solidFill>
              <a:schemeClr val="accent3">
                <a:hueOff val="86101"/>
                <a:satOff val="28726"/>
                <a:lumOff val="15001"/>
                <a:alpha val="56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What is a Point of Progress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What is a Point of Progress?</a:t>
            </a:r>
          </a:p>
        </p:txBody>
      </p:sp>
      <p:sp>
        <p:nvSpPr>
          <p:cNvPr id="187" name="Purpose…"/>
          <p:cNvSpPr txBox="1"/>
          <p:nvPr>
            <p:ph type="body" idx="1"/>
          </p:nvPr>
        </p:nvSpPr>
        <p:spPr>
          <a:xfrm>
            <a:off x="762000" y="2019300"/>
            <a:ext cx="11480800" cy="5715000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rPr u="sng">
                <a:hlinkClick r:id="rId3" invalidUrl="" action="ppaction://hlinksldjump" tgtFrame="" tooltip="" history="1" highlightClick="0" endSnd="0"/>
              </a:rPr>
              <a:t>Purpose</a:t>
            </a:r>
          </a:p>
          <a:p>
            <a:pPr>
              <a:buBlip>
                <a:blip r:embed="rId2"/>
              </a:buBlip>
            </a:pPr>
            <a:r>
              <a:rPr u="sng">
                <a:hlinkClick r:id="rId4" invalidUrl="" action="ppaction://hlinksldjump" tgtFrame="" tooltip="" history="1" highlightClick="0" endSnd="0"/>
              </a:rPr>
              <a:t>Criteria</a:t>
            </a:r>
          </a:p>
          <a:p>
            <a:pPr>
              <a:buBlip>
                <a:blip r:embed="rId2"/>
              </a:buBlip>
            </a:pPr>
            <a:r>
              <a:rPr u="sng">
                <a:hlinkClick r:id="rId5" invalidUrl="" action="ppaction://hlinksldjump" tgtFrame="" tooltip="" history="1" highlightClick="0" endSnd="0"/>
              </a:rPr>
              <a:t>Frequency</a:t>
            </a:r>
          </a:p>
          <a:p>
            <a:pPr>
              <a:buBlip>
                <a:blip r:embed="rId2"/>
              </a:buBlip>
            </a:pPr>
            <a:r>
              <a:rPr u="sng">
                <a:hlinkClick r:id="rId6" invalidUrl="" action="ppaction://hlinksldjump" tgtFrame="" tooltip="" history="1" highlightClick="0" endSnd="0"/>
              </a:rPr>
              <a:t>Types of</a:t>
            </a:r>
          </a:p>
          <a:p>
            <a:pPr>
              <a:buBlip>
                <a:blip r:embed="rId2"/>
              </a:buBlip>
            </a:pPr>
            <a:r>
              <a:rPr u="sng">
                <a:hlinkClick r:id="rId7" invalidUrl="" action="" tgtFrame="" tooltip="" history="1" highlightClick="0" endSnd="0"/>
              </a:rPr>
              <a:t>Samples</a:t>
            </a:r>
          </a:p>
        </p:txBody>
      </p:sp>
      <p:grpSp>
        <p:nvGrpSpPr>
          <p:cNvPr id="190" name="Group">
            <a:hlinkClick r:id="rId8" invalidUrl="" action="ppaction://hlinksldjump" tgtFrame="" tooltip="" history="1" highlightClick="0" endSnd="0"/>
          </p:cNvPr>
          <p:cNvGrpSpPr/>
          <p:nvPr/>
        </p:nvGrpSpPr>
        <p:grpSpPr>
          <a:xfrm>
            <a:off x="576538" y="8558338"/>
            <a:ext cx="3470529" cy="1356970"/>
            <a:chOff x="0" y="135280"/>
            <a:chExt cx="3470527" cy="1356969"/>
          </a:xfrm>
        </p:grpSpPr>
        <p:sp>
          <p:nvSpPr>
            <p:cNvPr id="188" name="Arrow 11"/>
            <p:cNvSpPr/>
            <p:nvPr/>
          </p:nvSpPr>
          <p:spPr>
            <a:xfrm flipH="1">
              <a:off x="0" y="135280"/>
              <a:ext cx="862691" cy="649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469" y="0"/>
                  </a:moveTo>
                  <a:cubicBezTo>
                    <a:pt x="13010" y="0"/>
                    <a:pt x="12551" y="232"/>
                    <a:pt x="12200" y="697"/>
                  </a:cubicBezTo>
                  <a:cubicBezTo>
                    <a:pt x="11500" y="1626"/>
                    <a:pt x="11500" y="3135"/>
                    <a:pt x="12200" y="4065"/>
                  </a:cubicBezTo>
                  <a:lnTo>
                    <a:pt x="15479" y="8419"/>
                  </a:lnTo>
                  <a:lnTo>
                    <a:pt x="1793" y="8419"/>
                  </a:lnTo>
                  <a:cubicBezTo>
                    <a:pt x="802" y="8419"/>
                    <a:pt x="0" y="9485"/>
                    <a:pt x="0" y="10800"/>
                  </a:cubicBezTo>
                  <a:cubicBezTo>
                    <a:pt x="0" y="12115"/>
                    <a:pt x="802" y="13181"/>
                    <a:pt x="1793" y="13181"/>
                  </a:cubicBezTo>
                  <a:lnTo>
                    <a:pt x="15479" y="13181"/>
                  </a:lnTo>
                  <a:lnTo>
                    <a:pt x="12200" y="17535"/>
                  </a:lnTo>
                  <a:cubicBezTo>
                    <a:pt x="11500" y="18465"/>
                    <a:pt x="11500" y="19974"/>
                    <a:pt x="12200" y="20903"/>
                  </a:cubicBezTo>
                  <a:cubicBezTo>
                    <a:pt x="12551" y="21368"/>
                    <a:pt x="13010" y="21600"/>
                    <a:pt x="13469" y="21600"/>
                  </a:cubicBezTo>
                  <a:cubicBezTo>
                    <a:pt x="13927" y="21600"/>
                    <a:pt x="14387" y="21368"/>
                    <a:pt x="14737" y="20903"/>
                  </a:cubicBezTo>
                  <a:lnTo>
                    <a:pt x="21074" y="12484"/>
                  </a:lnTo>
                  <a:cubicBezTo>
                    <a:pt x="21424" y="12019"/>
                    <a:pt x="21600" y="11409"/>
                    <a:pt x="21600" y="10800"/>
                  </a:cubicBezTo>
                  <a:cubicBezTo>
                    <a:pt x="21600" y="10191"/>
                    <a:pt x="21424" y="9581"/>
                    <a:pt x="21074" y="9116"/>
                  </a:cubicBezTo>
                  <a:lnTo>
                    <a:pt x="14737" y="697"/>
                  </a:lnTo>
                  <a:cubicBezTo>
                    <a:pt x="14387" y="232"/>
                    <a:pt x="13927" y="0"/>
                    <a:pt x="13469" y="0"/>
                  </a:cubicBezTo>
                  <a:close/>
                </a:path>
              </a:pathLst>
            </a:custGeom>
            <a:solidFill>
              <a:srgbClr val="84604A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</a:p>
          </p:txBody>
        </p:sp>
        <p:sp>
          <p:nvSpPr>
            <p:cNvPr id="189" name="Table of Contents"/>
            <p:cNvSpPr/>
            <p:nvPr/>
          </p:nvSpPr>
          <p:spPr>
            <a:xfrm>
              <a:off x="2200527" y="222249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300"/>
              </a:lvl1pPr>
            </a:lstStyle>
            <a:p>
              <a:pPr/>
              <a:r>
                <a:t>Table of Contents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oint of Progress Purpos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Point of Progress Purpose</a:t>
            </a:r>
          </a:p>
        </p:txBody>
      </p:sp>
      <p:sp>
        <p:nvSpPr>
          <p:cNvPr id="193" name="to show authentic evidence of learning and make learning visible…"/>
          <p:cNvSpPr txBox="1"/>
          <p:nvPr>
            <p:ph type="body" idx="1"/>
          </p:nvPr>
        </p:nvSpPr>
        <p:spPr>
          <a:xfrm>
            <a:off x="762000" y="2306528"/>
            <a:ext cx="11480800" cy="5715001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to show authentic evidence of learning and make learning visible</a:t>
            </a:r>
          </a:p>
          <a:p>
            <a:pPr>
              <a:buBlip>
                <a:blip r:embed="rId2"/>
              </a:buBlip>
            </a:pPr>
            <a:r>
              <a:t>to document what students know, understand and can do</a:t>
            </a:r>
          </a:p>
          <a:p>
            <a:pPr>
              <a:buBlip>
                <a:blip r:embed="rId2"/>
              </a:buBlip>
            </a:pPr>
            <a:r>
              <a:t>to allow student voice</a:t>
            </a:r>
          </a:p>
          <a:p>
            <a:pPr>
              <a:buBlip>
                <a:blip r:embed="rId2"/>
              </a:buBlip>
            </a:pPr>
            <a:r>
              <a:t>to be meaningful, varied and responsive</a:t>
            </a:r>
          </a:p>
        </p:txBody>
      </p:sp>
      <p:grpSp>
        <p:nvGrpSpPr>
          <p:cNvPr id="196" name="Group">
            <a:hlinkClick r:id="rId3" invalidUrl="" action="ppaction://hlinksldjump" tgtFrame="" tooltip="" history="1" highlightClick="0" endSnd="0"/>
          </p:cNvPr>
          <p:cNvGrpSpPr/>
          <p:nvPr/>
        </p:nvGrpSpPr>
        <p:grpSpPr>
          <a:xfrm>
            <a:off x="10337799" y="8558338"/>
            <a:ext cx="1456164" cy="1356970"/>
            <a:chOff x="344757" y="135280"/>
            <a:chExt cx="1456162" cy="1356969"/>
          </a:xfrm>
        </p:grpSpPr>
        <p:sp>
          <p:nvSpPr>
            <p:cNvPr id="194" name="Arrow 11"/>
            <p:cNvSpPr/>
            <p:nvPr/>
          </p:nvSpPr>
          <p:spPr>
            <a:xfrm>
              <a:off x="938229" y="135280"/>
              <a:ext cx="862691" cy="649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469" y="0"/>
                  </a:moveTo>
                  <a:cubicBezTo>
                    <a:pt x="13010" y="0"/>
                    <a:pt x="12551" y="232"/>
                    <a:pt x="12200" y="697"/>
                  </a:cubicBezTo>
                  <a:cubicBezTo>
                    <a:pt x="11500" y="1626"/>
                    <a:pt x="11500" y="3135"/>
                    <a:pt x="12200" y="4065"/>
                  </a:cubicBezTo>
                  <a:lnTo>
                    <a:pt x="15479" y="8419"/>
                  </a:lnTo>
                  <a:lnTo>
                    <a:pt x="1793" y="8419"/>
                  </a:lnTo>
                  <a:cubicBezTo>
                    <a:pt x="802" y="8419"/>
                    <a:pt x="0" y="9485"/>
                    <a:pt x="0" y="10800"/>
                  </a:cubicBezTo>
                  <a:cubicBezTo>
                    <a:pt x="0" y="12115"/>
                    <a:pt x="802" y="13181"/>
                    <a:pt x="1793" y="13181"/>
                  </a:cubicBezTo>
                  <a:lnTo>
                    <a:pt x="15479" y="13181"/>
                  </a:lnTo>
                  <a:lnTo>
                    <a:pt x="12200" y="17535"/>
                  </a:lnTo>
                  <a:cubicBezTo>
                    <a:pt x="11500" y="18465"/>
                    <a:pt x="11500" y="19974"/>
                    <a:pt x="12200" y="20903"/>
                  </a:cubicBezTo>
                  <a:cubicBezTo>
                    <a:pt x="12551" y="21368"/>
                    <a:pt x="13010" y="21600"/>
                    <a:pt x="13469" y="21600"/>
                  </a:cubicBezTo>
                  <a:cubicBezTo>
                    <a:pt x="13927" y="21600"/>
                    <a:pt x="14387" y="21368"/>
                    <a:pt x="14737" y="20903"/>
                  </a:cubicBezTo>
                  <a:lnTo>
                    <a:pt x="21074" y="12484"/>
                  </a:lnTo>
                  <a:cubicBezTo>
                    <a:pt x="21424" y="12019"/>
                    <a:pt x="21600" y="11409"/>
                    <a:pt x="21600" y="10800"/>
                  </a:cubicBezTo>
                  <a:cubicBezTo>
                    <a:pt x="21600" y="10191"/>
                    <a:pt x="21424" y="9581"/>
                    <a:pt x="21074" y="9116"/>
                  </a:cubicBezTo>
                  <a:lnTo>
                    <a:pt x="14737" y="697"/>
                  </a:lnTo>
                  <a:cubicBezTo>
                    <a:pt x="14387" y="232"/>
                    <a:pt x="13927" y="0"/>
                    <a:pt x="13469" y="0"/>
                  </a:cubicBezTo>
                  <a:close/>
                </a:path>
              </a:pathLst>
            </a:custGeom>
            <a:solidFill>
              <a:srgbClr val="84604A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50800" dist="12700" dir="0">
                <a:srgbClr val="000000">
                  <a:alpha val="6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F2EBDB"/>
                  </a:solidFill>
                </a:defRPr>
              </a:pPr>
            </a:p>
          </p:txBody>
        </p:sp>
        <p:sp>
          <p:nvSpPr>
            <p:cNvPr id="195" name="Back"/>
            <p:cNvSpPr/>
            <p:nvPr/>
          </p:nvSpPr>
          <p:spPr>
            <a:xfrm>
              <a:off x="344757" y="222249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300"/>
              </a:lvl1pPr>
            </a:lstStyle>
            <a:p>
              <a:pPr/>
              <a:r>
                <a:t>Back</a:t>
              </a:r>
            </a:p>
          </p:txBody>
        </p:sp>
      </p:grpSp>
      <p:grpSp>
        <p:nvGrpSpPr>
          <p:cNvPr id="199" name="Group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576538" y="8558338"/>
            <a:ext cx="3470529" cy="1356970"/>
            <a:chOff x="0" y="135280"/>
            <a:chExt cx="3470527" cy="1356969"/>
          </a:xfrm>
        </p:grpSpPr>
        <p:sp>
          <p:nvSpPr>
            <p:cNvPr id="197" name="Arrow 11"/>
            <p:cNvSpPr/>
            <p:nvPr/>
          </p:nvSpPr>
          <p:spPr>
            <a:xfrm flipH="1">
              <a:off x="0" y="135280"/>
              <a:ext cx="862691" cy="649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469" y="0"/>
                  </a:moveTo>
                  <a:cubicBezTo>
                    <a:pt x="13010" y="0"/>
                    <a:pt x="12551" y="232"/>
                    <a:pt x="12200" y="697"/>
                  </a:cubicBezTo>
                  <a:cubicBezTo>
                    <a:pt x="11500" y="1626"/>
                    <a:pt x="11500" y="3135"/>
                    <a:pt x="12200" y="4065"/>
                  </a:cubicBezTo>
                  <a:lnTo>
                    <a:pt x="15479" y="8419"/>
                  </a:lnTo>
                  <a:lnTo>
                    <a:pt x="1793" y="8419"/>
                  </a:lnTo>
                  <a:cubicBezTo>
                    <a:pt x="802" y="8419"/>
                    <a:pt x="0" y="9485"/>
                    <a:pt x="0" y="10800"/>
                  </a:cubicBezTo>
                  <a:cubicBezTo>
                    <a:pt x="0" y="12115"/>
                    <a:pt x="802" y="13181"/>
                    <a:pt x="1793" y="13181"/>
                  </a:cubicBezTo>
                  <a:lnTo>
                    <a:pt x="15479" y="13181"/>
                  </a:lnTo>
                  <a:lnTo>
                    <a:pt x="12200" y="17535"/>
                  </a:lnTo>
                  <a:cubicBezTo>
                    <a:pt x="11500" y="18465"/>
                    <a:pt x="11500" y="19974"/>
                    <a:pt x="12200" y="20903"/>
                  </a:cubicBezTo>
                  <a:cubicBezTo>
                    <a:pt x="12551" y="21368"/>
                    <a:pt x="13010" y="21600"/>
                    <a:pt x="13469" y="21600"/>
                  </a:cubicBezTo>
                  <a:cubicBezTo>
                    <a:pt x="13927" y="21600"/>
                    <a:pt x="14387" y="21368"/>
                    <a:pt x="14737" y="20903"/>
                  </a:cubicBezTo>
                  <a:lnTo>
                    <a:pt x="21074" y="12484"/>
                  </a:lnTo>
                  <a:cubicBezTo>
                    <a:pt x="21424" y="12019"/>
                    <a:pt x="21600" y="11409"/>
                    <a:pt x="21600" y="10800"/>
                  </a:cubicBezTo>
                  <a:cubicBezTo>
                    <a:pt x="21600" y="10191"/>
                    <a:pt x="21424" y="9581"/>
                    <a:pt x="21074" y="9116"/>
                  </a:cubicBezTo>
                  <a:lnTo>
                    <a:pt x="14737" y="697"/>
                  </a:lnTo>
                  <a:cubicBezTo>
                    <a:pt x="14387" y="232"/>
                    <a:pt x="13927" y="0"/>
                    <a:pt x="13469" y="0"/>
                  </a:cubicBezTo>
                  <a:close/>
                </a:path>
              </a:pathLst>
            </a:custGeom>
            <a:solidFill>
              <a:srgbClr val="84604A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</a:p>
          </p:txBody>
        </p:sp>
        <p:sp>
          <p:nvSpPr>
            <p:cNvPr id="198" name="Table of Contents"/>
            <p:cNvSpPr/>
            <p:nvPr/>
          </p:nvSpPr>
          <p:spPr>
            <a:xfrm>
              <a:off x="2200527" y="222249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300"/>
              </a:lvl1pPr>
            </a:lstStyle>
            <a:p>
              <a:pPr/>
              <a:r>
                <a:t>Table of Contents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oint of Progress Criteri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Point of Progress Criteria</a:t>
            </a:r>
          </a:p>
        </p:txBody>
      </p:sp>
      <p:sp>
        <p:nvSpPr>
          <p:cNvPr id="202" name="Authentic Evidence of Learning…"/>
          <p:cNvSpPr txBox="1"/>
          <p:nvPr>
            <p:ph type="body" idx="1"/>
          </p:nvPr>
        </p:nvSpPr>
        <p:spPr>
          <a:xfrm>
            <a:off x="762000" y="2159000"/>
            <a:ext cx="11480800" cy="5715000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Authentic Evidence of Learning</a:t>
            </a:r>
          </a:p>
          <a:p>
            <a:pPr>
              <a:buBlip>
                <a:blip r:embed="rId2"/>
              </a:buBlip>
            </a:pPr>
            <a:r>
              <a:t>Descriptive Feedback</a:t>
            </a:r>
          </a:p>
          <a:p>
            <a:pPr>
              <a:buBlip>
                <a:blip r:embed="rId2"/>
              </a:buBlip>
            </a:pPr>
            <a:r>
              <a:t>Next Steps</a:t>
            </a:r>
          </a:p>
          <a:p>
            <a:pPr>
              <a:buBlip>
                <a:blip r:embed="rId2"/>
              </a:buBlip>
            </a:pPr>
            <a:r>
              <a:t>Student Voice</a:t>
            </a:r>
          </a:p>
        </p:txBody>
      </p:sp>
      <p:grpSp>
        <p:nvGrpSpPr>
          <p:cNvPr id="205" name="Detailed description can be found here."/>
          <p:cNvGrpSpPr/>
          <p:nvPr/>
        </p:nvGrpSpPr>
        <p:grpSpPr>
          <a:xfrm>
            <a:off x="8459778" y="4706482"/>
            <a:ext cx="4102977" cy="2324101"/>
            <a:chOff x="0" y="0"/>
            <a:chExt cx="4102975" cy="2324100"/>
          </a:xfrm>
        </p:grpSpPr>
        <p:sp>
          <p:nvSpPr>
            <p:cNvPr id="204" name="Detailed description can be found here."/>
            <p:cNvSpPr txBox="1"/>
            <p:nvPr/>
          </p:nvSpPr>
          <p:spPr>
            <a:xfrm>
              <a:off x="215900" y="139700"/>
              <a:ext cx="3671176" cy="1765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/>
              <a:r>
                <a:t>Detailed description can be found </a:t>
              </a:r>
              <a:r>
                <a:rPr u="sng">
                  <a:hlinkClick r:id="rId3" invalidUrl="" action="" tgtFrame="" tooltip="" history="1" highlightClick="0" endSnd="0"/>
                </a:rPr>
                <a:t>here</a:t>
              </a:r>
              <a:r>
                <a:t>.</a:t>
              </a:r>
            </a:p>
          </p:txBody>
        </p:sp>
        <p:pic>
          <p:nvPicPr>
            <p:cNvPr id="203" name="Detailed description can be found here. Detailed description can be found here." descr="Detailed description can be found here. Detailed description can be found here.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4102976" cy="2324100"/>
            </a:xfrm>
            <a:prstGeom prst="rect">
              <a:avLst/>
            </a:prstGeom>
            <a:effectLst/>
          </p:spPr>
        </p:pic>
      </p:grpSp>
      <p:grpSp>
        <p:nvGrpSpPr>
          <p:cNvPr id="208" name="Group">
            <a:hlinkClick r:id="rId5" invalidUrl="" action="ppaction://hlinksldjump" tgtFrame="" tooltip="" history="1" highlightClick="0" endSnd="0"/>
          </p:cNvPr>
          <p:cNvGrpSpPr/>
          <p:nvPr/>
        </p:nvGrpSpPr>
        <p:grpSpPr>
          <a:xfrm>
            <a:off x="576538" y="8558338"/>
            <a:ext cx="3470529" cy="1356970"/>
            <a:chOff x="0" y="135280"/>
            <a:chExt cx="3470527" cy="1356969"/>
          </a:xfrm>
        </p:grpSpPr>
        <p:sp>
          <p:nvSpPr>
            <p:cNvPr id="206" name="Arrow 11"/>
            <p:cNvSpPr/>
            <p:nvPr/>
          </p:nvSpPr>
          <p:spPr>
            <a:xfrm flipH="1">
              <a:off x="0" y="135280"/>
              <a:ext cx="862691" cy="649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469" y="0"/>
                  </a:moveTo>
                  <a:cubicBezTo>
                    <a:pt x="13010" y="0"/>
                    <a:pt x="12551" y="232"/>
                    <a:pt x="12200" y="697"/>
                  </a:cubicBezTo>
                  <a:cubicBezTo>
                    <a:pt x="11500" y="1626"/>
                    <a:pt x="11500" y="3135"/>
                    <a:pt x="12200" y="4065"/>
                  </a:cubicBezTo>
                  <a:lnTo>
                    <a:pt x="15479" y="8419"/>
                  </a:lnTo>
                  <a:lnTo>
                    <a:pt x="1793" y="8419"/>
                  </a:lnTo>
                  <a:cubicBezTo>
                    <a:pt x="802" y="8419"/>
                    <a:pt x="0" y="9485"/>
                    <a:pt x="0" y="10800"/>
                  </a:cubicBezTo>
                  <a:cubicBezTo>
                    <a:pt x="0" y="12115"/>
                    <a:pt x="802" y="13181"/>
                    <a:pt x="1793" y="13181"/>
                  </a:cubicBezTo>
                  <a:lnTo>
                    <a:pt x="15479" y="13181"/>
                  </a:lnTo>
                  <a:lnTo>
                    <a:pt x="12200" y="17535"/>
                  </a:lnTo>
                  <a:cubicBezTo>
                    <a:pt x="11500" y="18465"/>
                    <a:pt x="11500" y="19974"/>
                    <a:pt x="12200" y="20903"/>
                  </a:cubicBezTo>
                  <a:cubicBezTo>
                    <a:pt x="12551" y="21368"/>
                    <a:pt x="13010" y="21600"/>
                    <a:pt x="13469" y="21600"/>
                  </a:cubicBezTo>
                  <a:cubicBezTo>
                    <a:pt x="13927" y="21600"/>
                    <a:pt x="14387" y="21368"/>
                    <a:pt x="14737" y="20903"/>
                  </a:cubicBezTo>
                  <a:lnTo>
                    <a:pt x="21074" y="12484"/>
                  </a:lnTo>
                  <a:cubicBezTo>
                    <a:pt x="21424" y="12019"/>
                    <a:pt x="21600" y="11409"/>
                    <a:pt x="21600" y="10800"/>
                  </a:cubicBezTo>
                  <a:cubicBezTo>
                    <a:pt x="21600" y="10191"/>
                    <a:pt x="21424" y="9581"/>
                    <a:pt x="21074" y="9116"/>
                  </a:cubicBezTo>
                  <a:lnTo>
                    <a:pt x="14737" y="697"/>
                  </a:lnTo>
                  <a:cubicBezTo>
                    <a:pt x="14387" y="232"/>
                    <a:pt x="13927" y="0"/>
                    <a:pt x="13469" y="0"/>
                  </a:cubicBezTo>
                  <a:close/>
                </a:path>
              </a:pathLst>
            </a:custGeom>
            <a:solidFill>
              <a:srgbClr val="84604A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</a:p>
          </p:txBody>
        </p:sp>
        <p:sp>
          <p:nvSpPr>
            <p:cNvPr id="207" name="Table of Contents"/>
            <p:cNvSpPr/>
            <p:nvPr/>
          </p:nvSpPr>
          <p:spPr>
            <a:xfrm>
              <a:off x="2200527" y="222249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300"/>
              </a:lvl1pPr>
            </a:lstStyle>
            <a:p>
              <a:pPr/>
              <a:r>
                <a:t>Table of Contents</a:t>
              </a:r>
            </a:p>
          </p:txBody>
        </p:sp>
      </p:grpSp>
      <p:grpSp>
        <p:nvGrpSpPr>
          <p:cNvPr id="211" name="Group">
            <a:hlinkClick r:id="rId6" invalidUrl="" action="ppaction://hlinksldjump" tgtFrame="" tooltip="" history="1" highlightClick="0" endSnd="0"/>
          </p:cNvPr>
          <p:cNvGrpSpPr/>
          <p:nvPr/>
        </p:nvGrpSpPr>
        <p:grpSpPr>
          <a:xfrm>
            <a:off x="10337799" y="8558338"/>
            <a:ext cx="1456164" cy="1356970"/>
            <a:chOff x="344757" y="135280"/>
            <a:chExt cx="1456162" cy="1356969"/>
          </a:xfrm>
        </p:grpSpPr>
        <p:sp>
          <p:nvSpPr>
            <p:cNvPr id="209" name="Arrow 11"/>
            <p:cNvSpPr/>
            <p:nvPr/>
          </p:nvSpPr>
          <p:spPr>
            <a:xfrm>
              <a:off x="938229" y="135280"/>
              <a:ext cx="862691" cy="649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469" y="0"/>
                  </a:moveTo>
                  <a:cubicBezTo>
                    <a:pt x="13010" y="0"/>
                    <a:pt x="12551" y="232"/>
                    <a:pt x="12200" y="697"/>
                  </a:cubicBezTo>
                  <a:cubicBezTo>
                    <a:pt x="11500" y="1626"/>
                    <a:pt x="11500" y="3135"/>
                    <a:pt x="12200" y="4065"/>
                  </a:cubicBezTo>
                  <a:lnTo>
                    <a:pt x="15479" y="8419"/>
                  </a:lnTo>
                  <a:lnTo>
                    <a:pt x="1793" y="8419"/>
                  </a:lnTo>
                  <a:cubicBezTo>
                    <a:pt x="802" y="8419"/>
                    <a:pt x="0" y="9485"/>
                    <a:pt x="0" y="10800"/>
                  </a:cubicBezTo>
                  <a:cubicBezTo>
                    <a:pt x="0" y="12115"/>
                    <a:pt x="802" y="13181"/>
                    <a:pt x="1793" y="13181"/>
                  </a:cubicBezTo>
                  <a:lnTo>
                    <a:pt x="15479" y="13181"/>
                  </a:lnTo>
                  <a:lnTo>
                    <a:pt x="12200" y="17535"/>
                  </a:lnTo>
                  <a:cubicBezTo>
                    <a:pt x="11500" y="18465"/>
                    <a:pt x="11500" y="19974"/>
                    <a:pt x="12200" y="20903"/>
                  </a:cubicBezTo>
                  <a:cubicBezTo>
                    <a:pt x="12551" y="21368"/>
                    <a:pt x="13010" y="21600"/>
                    <a:pt x="13469" y="21600"/>
                  </a:cubicBezTo>
                  <a:cubicBezTo>
                    <a:pt x="13927" y="21600"/>
                    <a:pt x="14387" y="21368"/>
                    <a:pt x="14737" y="20903"/>
                  </a:cubicBezTo>
                  <a:lnTo>
                    <a:pt x="21074" y="12484"/>
                  </a:lnTo>
                  <a:cubicBezTo>
                    <a:pt x="21424" y="12019"/>
                    <a:pt x="21600" y="11409"/>
                    <a:pt x="21600" y="10800"/>
                  </a:cubicBezTo>
                  <a:cubicBezTo>
                    <a:pt x="21600" y="10191"/>
                    <a:pt x="21424" y="9581"/>
                    <a:pt x="21074" y="9116"/>
                  </a:cubicBezTo>
                  <a:lnTo>
                    <a:pt x="14737" y="697"/>
                  </a:lnTo>
                  <a:cubicBezTo>
                    <a:pt x="14387" y="232"/>
                    <a:pt x="13927" y="0"/>
                    <a:pt x="13469" y="0"/>
                  </a:cubicBezTo>
                  <a:close/>
                </a:path>
              </a:pathLst>
            </a:custGeom>
            <a:solidFill>
              <a:srgbClr val="84604A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50800" dist="12700" dir="0">
                <a:srgbClr val="000000">
                  <a:alpha val="6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F2EBDB"/>
                  </a:solidFill>
                </a:defRPr>
              </a:pPr>
            </a:p>
          </p:txBody>
        </p:sp>
        <p:sp>
          <p:nvSpPr>
            <p:cNvPr id="210" name="Back"/>
            <p:cNvSpPr/>
            <p:nvPr/>
          </p:nvSpPr>
          <p:spPr>
            <a:xfrm>
              <a:off x="344757" y="222249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300"/>
              </a:lvl1pPr>
            </a:lstStyle>
            <a:p>
              <a:pPr/>
              <a:r>
                <a:t>Back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oints of Progress Frequenc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6300"/>
            </a:lvl1pPr>
          </a:lstStyle>
          <a:p>
            <a:pPr/>
            <a:r>
              <a:t>Points of Progress Frequency</a:t>
            </a:r>
          </a:p>
        </p:txBody>
      </p:sp>
      <p:graphicFrame>
        <p:nvGraphicFramePr>
          <p:cNvPr id="214" name="Table"/>
          <p:cNvGraphicFramePr/>
          <p:nvPr/>
        </p:nvGraphicFramePr>
        <p:xfrm>
          <a:off x="778331" y="2038469"/>
          <a:ext cx="11460838" cy="6392942"/>
        </p:xfrm>
        <a:graphic xmlns:a="http://schemas.openxmlformats.org/drawingml/2006/main">
          <a:graphicData uri="http://schemas.openxmlformats.org/drawingml/2006/table">
            <a:tbl>
              <a:tblPr firstCol="1" firstRow="1" lastCol="0" lastRow="0" bandCol="0" bandRow="0" rtl="0">
                <a:tableStyleId>{2708684C-4D16-4618-839F-0558EEFCDFE6}</a:tableStyleId>
              </a:tblPr>
              <a:tblGrid>
                <a:gridCol w="7967799"/>
                <a:gridCol w="3480336"/>
              </a:tblGrid>
              <a:tr h="1421775">
                <a:tc>
                  <a:txBody>
                    <a:bodyPr/>
                    <a:lstStyle/>
                    <a:p>
                      <a:pPr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5A5950"/>
                          </a:solidFill>
                        </a:rPr>
                        <a:t>Area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5A5950"/>
                          </a:solidFill>
                        </a:rPr>
                        <a:t>Communication using Points of Progress (e.g. digital or paper portfolios, meetings, email, phone calls)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50940">
                <a:tc>
                  <a:txBody>
                    <a:bodyPr/>
                    <a:lstStyle/>
                    <a:p>
                      <a:pPr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700">
                          <a:solidFill>
                            <a:srgbClr val="5A5950"/>
                          </a:solidFill>
                        </a:rPr>
                        <a:t>English and/or French Language Arts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700">
                          <a:solidFill>
                            <a:srgbClr val="5A5950"/>
                          </a:solidFill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50940">
                <a:tc>
                  <a:txBody>
                    <a:bodyPr/>
                    <a:lstStyle/>
                    <a:p>
                      <a:pPr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700">
                          <a:solidFill>
                            <a:srgbClr val="5A5950"/>
                          </a:solidFill>
                        </a:rPr>
                        <a:t>Mathematics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700">
                          <a:solidFill>
                            <a:srgbClr val="5A5950"/>
                          </a:solidFill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50940">
                <a:tc>
                  <a:txBody>
                    <a:bodyPr/>
                    <a:lstStyle/>
                    <a:p>
                      <a:pPr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700">
                          <a:solidFill>
                            <a:srgbClr val="5A5950"/>
                          </a:solidFill>
                        </a:rPr>
                        <a:t>Science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700">
                          <a:solidFill>
                            <a:srgbClr val="5A5950"/>
                          </a:solidFill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50940">
                <a:tc>
                  <a:txBody>
                    <a:bodyPr/>
                    <a:lstStyle/>
                    <a:p>
                      <a:pPr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700">
                          <a:solidFill>
                            <a:srgbClr val="5A5950"/>
                          </a:solidFill>
                        </a:rPr>
                        <a:t>Social Studies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700">
                          <a:solidFill>
                            <a:srgbClr val="5A5950"/>
                          </a:solidFill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50940">
                <a:tc>
                  <a:txBody>
                    <a:bodyPr/>
                    <a:lstStyle/>
                    <a:p>
                      <a:pPr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700">
                          <a:solidFill>
                            <a:srgbClr val="5A5950"/>
                          </a:solidFill>
                        </a:rPr>
                        <a:t>Arts Education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700">
                          <a:solidFill>
                            <a:srgbClr val="5A5950"/>
                          </a:solidFill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50940">
                <a:tc>
                  <a:txBody>
                    <a:bodyPr/>
                    <a:lstStyle/>
                    <a:p>
                      <a:pPr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700">
                          <a:solidFill>
                            <a:srgbClr val="5A5950"/>
                          </a:solidFill>
                        </a:rPr>
                        <a:t>Physical and Health Education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700">
                          <a:solidFill>
                            <a:srgbClr val="5A5950"/>
                          </a:solidFill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50940">
                <a:tc>
                  <a:txBody>
                    <a:bodyPr/>
                    <a:lstStyle/>
                    <a:p>
                      <a:pPr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700">
                          <a:solidFill>
                            <a:srgbClr val="5A5950"/>
                          </a:solidFill>
                        </a:rPr>
                        <a:t>French (or other second language)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700">
                          <a:solidFill>
                            <a:srgbClr val="5A5950"/>
                          </a:solidFill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50940">
                <a:tc>
                  <a:txBody>
                    <a:bodyPr/>
                    <a:lstStyle/>
                    <a:p>
                      <a:pPr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700">
                          <a:solidFill>
                            <a:srgbClr val="5A5950"/>
                          </a:solidFill>
                        </a:rPr>
                        <a:t>Applied Design, Skills and Technologies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700">
                          <a:solidFill>
                            <a:srgbClr val="5A5950"/>
                          </a:solidFill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50940">
                <a:tc>
                  <a:txBody>
                    <a:bodyPr/>
                    <a:lstStyle/>
                    <a:p>
                      <a:pPr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700">
                          <a:solidFill>
                            <a:srgbClr val="5A5950"/>
                          </a:solidFill>
                        </a:rPr>
                        <a:t>Career Education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700">
                          <a:solidFill>
                            <a:srgbClr val="5A5950"/>
                          </a:solidFill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grpSp>
        <p:nvGrpSpPr>
          <p:cNvPr id="217" name="Group">
            <a:hlinkClick r:id="rId2" invalidUrl="" action="ppaction://hlinksldjump" tgtFrame="" tooltip="" history="1" highlightClick="0" endSnd="0"/>
          </p:cNvPr>
          <p:cNvGrpSpPr/>
          <p:nvPr/>
        </p:nvGrpSpPr>
        <p:grpSpPr>
          <a:xfrm>
            <a:off x="559605" y="8687461"/>
            <a:ext cx="3470529" cy="1356970"/>
            <a:chOff x="0" y="135280"/>
            <a:chExt cx="3470527" cy="1356969"/>
          </a:xfrm>
        </p:grpSpPr>
        <p:sp>
          <p:nvSpPr>
            <p:cNvPr id="215" name="Arrow 11"/>
            <p:cNvSpPr/>
            <p:nvPr/>
          </p:nvSpPr>
          <p:spPr>
            <a:xfrm flipH="1">
              <a:off x="0" y="135280"/>
              <a:ext cx="862691" cy="649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469" y="0"/>
                  </a:moveTo>
                  <a:cubicBezTo>
                    <a:pt x="13010" y="0"/>
                    <a:pt x="12551" y="232"/>
                    <a:pt x="12200" y="697"/>
                  </a:cubicBezTo>
                  <a:cubicBezTo>
                    <a:pt x="11500" y="1626"/>
                    <a:pt x="11500" y="3135"/>
                    <a:pt x="12200" y="4065"/>
                  </a:cubicBezTo>
                  <a:lnTo>
                    <a:pt x="15479" y="8419"/>
                  </a:lnTo>
                  <a:lnTo>
                    <a:pt x="1793" y="8419"/>
                  </a:lnTo>
                  <a:cubicBezTo>
                    <a:pt x="802" y="8419"/>
                    <a:pt x="0" y="9485"/>
                    <a:pt x="0" y="10800"/>
                  </a:cubicBezTo>
                  <a:cubicBezTo>
                    <a:pt x="0" y="12115"/>
                    <a:pt x="802" y="13181"/>
                    <a:pt x="1793" y="13181"/>
                  </a:cubicBezTo>
                  <a:lnTo>
                    <a:pt x="15479" y="13181"/>
                  </a:lnTo>
                  <a:lnTo>
                    <a:pt x="12200" y="17535"/>
                  </a:lnTo>
                  <a:cubicBezTo>
                    <a:pt x="11500" y="18465"/>
                    <a:pt x="11500" y="19974"/>
                    <a:pt x="12200" y="20903"/>
                  </a:cubicBezTo>
                  <a:cubicBezTo>
                    <a:pt x="12551" y="21368"/>
                    <a:pt x="13010" y="21600"/>
                    <a:pt x="13469" y="21600"/>
                  </a:cubicBezTo>
                  <a:cubicBezTo>
                    <a:pt x="13927" y="21600"/>
                    <a:pt x="14387" y="21368"/>
                    <a:pt x="14737" y="20903"/>
                  </a:cubicBezTo>
                  <a:lnTo>
                    <a:pt x="21074" y="12484"/>
                  </a:lnTo>
                  <a:cubicBezTo>
                    <a:pt x="21424" y="12019"/>
                    <a:pt x="21600" y="11409"/>
                    <a:pt x="21600" y="10800"/>
                  </a:cubicBezTo>
                  <a:cubicBezTo>
                    <a:pt x="21600" y="10191"/>
                    <a:pt x="21424" y="9581"/>
                    <a:pt x="21074" y="9116"/>
                  </a:cubicBezTo>
                  <a:lnTo>
                    <a:pt x="14737" y="697"/>
                  </a:lnTo>
                  <a:cubicBezTo>
                    <a:pt x="14387" y="232"/>
                    <a:pt x="13927" y="0"/>
                    <a:pt x="13469" y="0"/>
                  </a:cubicBezTo>
                  <a:close/>
                </a:path>
              </a:pathLst>
            </a:custGeom>
            <a:solidFill>
              <a:srgbClr val="84604A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</a:p>
          </p:txBody>
        </p:sp>
        <p:sp>
          <p:nvSpPr>
            <p:cNvPr id="216" name="Table of Contents"/>
            <p:cNvSpPr/>
            <p:nvPr/>
          </p:nvSpPr>
          <p:spPr>
            <a:xfrm>
              <a:off x="2200527" y="222249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300"/>
              </a:lvl1pPr>
            </a:lstStyle>
            <a:p>
              <a:pPr/>
              <a:r>
                <a:t>Table of Contents</a:t>
              </a:r>
            </a:p>
          </p:txBody>
        </p:sp>
      </p:grpSp>
      <p:grpSp>
        <p:nvGrpSpPr>
          <p:cNvPr id="220" name="Group">
            <a:hlinkClick r:id="rId3" invalidUrl="" action="ppaction://hlinksldjump" tgtFrame="" tooltip="" history="1" highlightClick="0" endSnd="0"/>
          </p:cNvPr>
          <p:cNvGrpSpPr/>
          <p:nvPr/>
        </p:nvGrpSpPr>
        <p:grpSpPr>
          <a:xfrm>
            <a:off x="10320866" y="8687461"/>
            <a:ext cx="1456164" cy="1356970"/>
            <a:chOff x="344757" y="135280"/>
            <a:chExt cx="1456162" cy="1356969"/>
          </a:xfrm>
        </p:grpSpPr>
        <p:sp>
          <p:nvSpPr>
            <p:cNvPr id="218" name="Arrow 11"/>
            <p:cNvSpPr/>
            <p:nvPr/>
          </p:nvSpPr>
          <p:spPr>
            <a:xfrm>
              <a:off x="938229" y="135280"/>
              <a:ext cx="862691" cy="649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469" y="0"/>
                  </a:moveTo>
                  <a:cubicBezTo>
                    <a:pt x="13010" y="0"/>
                    <a:pt x="12551" y="232"/>
                    <a:pt x="12200" y="697"/>
                  </a:cubicBezTo>
                  <a:cubicBezTo>
                    <a:pt x="11500" y="1626"/>
                    <a:pt x="11500" y="3135"/>
                    <a:pt x="12200" y="4065"/>
                  </a:cubicBezTo>
                  <a:lnTo>
                    <a:pt x="15479" y="8419"/>
                  </a:lnTo>
                  <a:lnTo>
                    <a:pt x="1793" y="8419"/>
                  </a:lnTo>
                  <a:cubicBezTo>
                    <a:pt x="802" y="8419"/>
                    <a:pt x="0" y="9485"/>
                    <a:pt x="0" y="10800"/>
                  </a:cubicBezTo>
                  <a:cubicBezTo>
                    <a:pt x="0" y="12115"/>
                    <a:pt x="802" y="13181"/>
                    <a:pt x="1793" y="13181"/>
                  </a:cubicBezTo>
                  <a:lnTo>
                    <a:pt x="15479" y="13181"/>
                  </a:lnTo>
                  <a:lnTo>
                    <a:pt x="12200" y="17535"/>
                  </a:lnTo>
                  <a:cubicBezTo>
                    <a:pt x="11500" y="18465"/>
                    <a:pt x="11500" y="19974"/>
                    <a:pt x="12200" y="20903"/>
                  </a:cubicBezTo>
                  <a:cubicBezTo>
                    <a:pt x="12551" y="21368"/>
                    <a:pt x="13010" y="21600"/>
                    <a:pt x="13469" y="21600"/>
                  </a:cubicBezTo>
                  <a:cubicBezTo>
                    <a:pt x="13927" y="21600"/>
                    <a:pt x="14387" y="21368"/>
                    <a:pt x="14737" y="20903"/>
                  </a:cubicBezTo>
                  <a:lnTo>
                    <a:pt x="21074" y="12484"/>
                  </a:lnTo>
                  <a:cubicBezTo>
                    <a:pt x="21424" y="12019"/>
                    <a:pt x="21600" y="11409"/>
                    <a:pt x="21600" y="10800"/>
                  </a:cubicBezTo>
                  <a:cubicBezTo>
                    <a:pt x="21600" y="10191"/>
                    <a:pt x="21424" y="9581"/>
                    <a:pt x="21074" y="9116"/>
                  </a:cubicBezTo>
                  <a:lnTo>
                    <a:pt x="14737" y="697"/>
                  </a:lnTo>
                  <a:cubicBezTo>
                    <a:pt x="14387" y="232"/>
                    <a:pt x="13927" y="0"/>
                    <a:pt x="13469" y="0"/>
                  </a:cubicBezTo>
                  <a:close/>
                </a:path>
              </a:pathLst>
            </a:custGeom>
            <a:solidFill>
              <a:srgbClr val="84604A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50800" dist="12700" dir="0">
                <a:srgbClr val="000000">
                  <a:alpha val="6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F2EBDB"/>
                  </a:solidFill>
                </a:defRPr>
              </a:pPr>
            </a:p>
          </p:txBody>
        </p:sp>
        <p:sp>
          <p:nvSpPr>
            <p:cNvPr id="219" name="Back"/>
            <p:cNvSpPr/>
            <p:nvPr/>
          </p:nvSpPr>
          <p:spPr>
            <a:xfrm>
              <a:off x="344757" y="222249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300"/>
              </a:lvl1pPr>
            </a:lstStyle>
            <a:p>
              <a:pPr/>
              <a:r>
                <a:t>Back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Types of Points of Progres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6900"/>
            </a:lvl1pPr>
          </a:lstStyle>
          <a:p>
            <a:pPr/>
            <a:r>
              <a:t>Types of Points of Progress</a:t>
            </a:r>
          </a:p>
        </p:txBody>
      </p:sp>
      <p:sp>
        <p:nvSpPr>
          <p:cNvPr id="223" name="Digital Portfolio (EdInform)…"/>
          <p:cNvSpPr txBox="1"/>
          <p:nvPr>
            <p:ph type="body" idx="1"/>
          </p:nvPr>
        </p:nvSpPr>
        <p:spPr>
          <a:xfrm>
            <a:off x="762000" y="2306528"/>
            <a:ext cx="11480800" cy="5715001"/>
          </a:xfrm>
          <a:prstGeom prst="rect">
            <a:avLst/>
          </a:prstGeom>
        </p:spPr>
        <p:txBody>
          <a:bodyPr/>
          <a:lstStyle/>
          <a:p>
            <a:pPr marL="469391" indent="-469391" defTabSz="514095">
              <a:spcBef>
                <a:spcPts val="3600"/>
              </a:spcBef>
              <a:buBlip>
                <a:blip r:embed="rId2"/>
              </a:buBlip>
              <a:defRPr sz="3696"/>
            </a:pPr>
            <a:r>
              <a:t>Digital Portfolio (EdInform)</a:t>
            </a:r>
          </a:p>
          <a:p>
            <a:pPr marL="469391" indent="-469391" defTabSz="514095">
              <a:spcBef>
                <a:spcPts val="3600"/>
              </a:spcBef>
              <a:buBlip>
                <a:blip r:embed="rId2"/>
              </a:buBlip>
              <a:defRPr sz="3696"/>
            </a:pPr>
            <a:r>
              <a:t>Paper Portfolio</a:t>
            </a:r>
          </a:p>
          <a:p>
            <a:pPr marL="469391" indent="-469391" defTabSz="514095">
              <a:spcBef>
                <a:spcPts val="3600"/>
              </a:spcBef>
              <a:buBlip>
                <a:blip r:embed="rId2"/>
              </a:buBlip>
              <a:defRPr sz="3696"/>
            </a:pPr>
            <a:r>
              <a:t>Email</a:t>
            </a:r>
          </a:p>
          <a:p>
            <a:pPr marL="469391" indent="-469391" defTabSz="514095">
              <a:spcBef>
                <a:spcPts val="3600"/>
              </a:spcBef>
              <a:buBlip>
                <a:blip r:embed="rId2"/>
              </a:buBlip>
              <a:defRPr sz="3696"/>
            </a:pPr>
            <a:r>
              <a:t>Face-to-face</a:t>
            </a:r>
          </a:p>
          <a:p>
            <a:pPr marL="469391" indent="-469391" defTabSz="514095">
              <a:spcBef>
                <a:spcPts val="3600"/>
              </a:spcBef>
              <a:buBlip>
                <a:blip r:embed="rId2"/>
              </a:buBlip>
              <a:defRPr sz="3696"/>
            </a:pPr>
            <a:r>
              <a:t>Phone call</a:t>
            </a:r>
          </a:p>
          <a:p>
            <a:pPr marL="469391" indent="-469391" defTabSz="514095">
              <a:spcBef>
                <a:spcPts val="3600"/>
              </a:spcBef>
              <a:buBlip>
                <a:blip r:embed="rId2"/>
              </a:buBlip>
              <a:defRPr sz="3696"/>
            </a:pPr>
            <a:r>
              <a:t>Combination of above</a:t>
            </a:r>
          </a:p>
        </p:txBody>
      </p:sp>
      <p:grpSp>
        <p:nvGrpSpPr>
          <p:cNvPr id="226" name="Any of these count as long as the four criteria are met."/>
          <p:cNvGrpSpPr/>
          <p:nvPr/>
        </p:nvGrpSpPr>
        <p:grpSpPr>
          <a:xfrm>
            <a:off x="7726724" y="3441699"/>
            <a:ext cx="4129488" cy="2870201"/>
            <a:chOff x="0" y="0"/>
            <a:chExt cx="4129487" cy="2870200"/>
          </a:xfrm>
        </p:grpSpPr>
        <p:sp>
          <p:nvSpPr>
            <p:cNvPr id="225" name="Any of these count as long as the four criteria are met."/>
            <p:cNvSpPr txBox="1"/>
            <p:nvPr/>
          </p:nvSpPr>
          <p:spPr>
            <a:xfrm>
              <a:off x="215900" y="139700"/>
              <a:ext cx="3697688" cy="2311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/>
              <a:r>
                <a:t>Any of these count as long as the </a:t>
              </a:r>
              <a:r>
                <a:rPr u="sng">
                  <a:hlinkClick r:id="rId3" invalidUrl="" action="ppaction://hlinksldjump" tgtFrame="" tooltip="" history="1" highlightClick="0" endSnd="0"/>
                </a:rPr>
                <a:t>four criteria</a:t>
              </a:r>
              <a:r>
                <a:t> are met.</a:t>
              </a:r>
            </a:p>
          </p:txBody>
        </p:sp>
        <p:pic>
          <p:nvPicPr>
            <p:cNvPr id="224" name="Any of these count as long as the four criteria are met. Any of these count as long as the four criteria are met." descr="Any of these count as long as the four criteria are met. Any of these count as long as the four criteria are met.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4129488" cy="2870200"/>
            </a:xfrm>
            <a:prstGeom prst="rect">
              <a:avLst/>
            </a:prstGeom>
            <a:effectLst/>
          </p:spPr>
        </p:pic>
      </p:grpSp>
      <p:grpSp>
        <p:nvGrpSpPr>
          <p:cNvPr id="229" name="Group">
            <a:hlinkClick r:id="rId5" invalidUrl="" action="ppaction://hlinksldjump" tgtFrame="" tooltip="" history="1" highlightClick="0" endSnd="0"/>
          </p:cNvPr>
          <p:cNvGrpSpPr/>
          <p:nvPr/>
        </p:nvGrpSpPr>
        <p:grpSpPr>
          <a:xfrm>
            <a:off x="576538" y="8558338"/>
            <a:ext cx="3470529" cy="1356970"/>
            <a:chOff x="0" y="135280"/>
            <a:chExt cx="3470527" cy="1356969"/>
          </a:xfrm>
        </p:grpSpPr>
        <p:sp>
          <p:nvSpPr>
            <p:cNvPr id="227" name="Arrow 11"/>
            <p:cNvSpPr/>
            <p:nvPr/>
          </p:nvSpPr>
          <p:spPr>
            <a:xfrm flipH="1">
              <a:off x="0" y="135280"/>
              <a:ext cx="862691" cy="649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469" y="0"/>
                  </a:moveTo>
                  <a:cubicBezTo>
                    <a:pt x="13010" y="0"/>
                    <a:pt x="12551" y="232"/>
                    <a:pt x="12200" y="697"/>
                  </a:cubicBezTo>
                  <a:cubicBezTo>
                    <a:pt x="11500" y="1626"/>
                    <a:pt x="11500" y="3135"/>
                    <a:pt x="12200" y="4065"/>
                  </a:cubicBezTo>
                  <a:lnTo>
                    <a:pt x="15479" y="8419"/>
                  </a:lnTo>
                  <a:lnTo>
                    <a:pt x="1793" y="8419"/>
                  </a:lnTo>
                  <a:cubicBezTo>
                    <a:pt x="802" y="8419"/>
                    <a:pt x="0" y="9485"/>
                    <a:pt x="0" y="10800"/>
                  </a:cubicBezTo>
                  <a:cubicBezTo>
                    <a:pt x="0" y="12115"/>
                    <a:pt x="802" y="13181"/>
                    <a:pt x="1793" y="13181"/>
                  </a:cubicBezTo>
                  <a:lnTo>
                    <a:pt x="15479" y="13181"/>
                  </a:lnTo>
                  <a:lnTo>
                    <a:pt x="12200" y="17535"/>
                  </a:lnTo>
                  <a:cubicBezTo>
                    <a:pt x="11500" y="18465"/>
                    <a:pt x="11500" y="19974"/>
                    <a:pt x="12200" y="20903"/>
                  </a:cubicBezTo>
                  <a:cubicBezTo>
                    <a:pt x="12551" y="21368"/>
                    <a:pt x="13010" y="21600"/>
                    <a:pt x="13469" y="21600"/>
                  </a:cubicBezTo>
                  <a:cubicBezTo>
                    <a:pt x="13927" y="21600"/>
                    <a:pt x="14387" y="21368"/>
                    <a:pt x="14737" y="20903"/>
                  </a:cubicBezTo>
                  <a:lnTo>
                    <a:pt x="21074" y="12484"/>
                  </a:lnTo>
                  <a:cubicBezTo>
                    <a:pt x="21424" y="12019"/>
                    <a:pt x="21600" y="11409"/>
                    <a:pt x="21600" y="10800"/>
                  </a:cubicBezTo>
                  <a:cubicBezTo>
                    <a:pt x="21600" y="10191"/>
                    <a:pt x="21424" y="9581"/>
                    <a:pt x="21074" y="9116"/>
                  </a:cubicBezTo>
                  <a:lnTo>
                    <a:pt x="14737" y="697"/>
                  </a:lnTo>
                  <a:cubicBezTo>
                    <a:pt x="14387" y="232"/>
                    <a:pt x="13927" y="0"/>
                    <a:pt x="13469" y="0"/>
                  </a:cubicBezTo>
                  <a:close/>
                </a:path>
              </a:pathLst>
            </a:custGeom>
            <a:solidFill>
              <a:srgbClr val="84604A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</a:p>
          </p:txBody>
        </p:sp>
        <p:sp>
          <p:nvSpPr>
            <p:cNvPr id="228" name="Table of Contents"/>
            <p:cNvSpPr/>
            <p:nvPr/>
          </p:nvSpPr>
          <p:spPr>
            <a:xfrm>
              <a:off x="2200527" y="222249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300"/>
              </a:lvl1pPr>
            </a:lstStyle>
            <a:p>
              <a:pPr/>
              <a:r>
                <a:t>Table of Contents</a:t>
              </a:r>
            </a:p>
          </p:txBody>
        </p:sp>
      </p:grpSp>
      <p:grpSp>
        <p:nvGrpSpPr>
          <p:cNvPr id="232" name="Group">
            <a:hlinkClick r:id="rId6" invalidUrl="" action="ppaction://hlinksldjump" tgtFrame="" tooltip="" history="1" highlightClick="0" endSnd="0"/>
          </p:cNvPr>
          <p:cNvGrpSpPr/>
          <p:nvPr/>
        </p:nvGrpSpPr>
        <p:grpSpPr>
          <a:xfrm>
            <a:off x="10337799" y="8558338"/>
            <a:ext cx="1456164" cy="1356970"/>
            <a:chOff x="344757" y="135280"/>
            <a:chExt cx="1456162" cy="1356969"/>
          </a:xfrm>
        </p:grpSpPr>
        <p:sp>
          <p:nvSpPr>
            <p:cNvPr id="230" name="Arrow 11"/>
            <p:cNvSpPr/>
            <p:nvPr/>
          </p:nvSpPr>
          <p:spPr>
            <a:xfrm>
              <a:off x="938229" y="135280"/>
              <a:ext cx="862691" cy="649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469" y="0"/>
                  </a:moveTo>
                  <a:cubicBezTo>
                    <a:pt x="13010" y="0"/>
                    <a:pt x="12551" y="232"/>
                    <a:pt x="12200" y="697"/>
                  </a:cubicBezTo>
                  <a:cubicBezTo>
                    <a:pt x="11500" y="1626"/>
                    <a:pt x="11500" y="3135"/>
                    <a:pt x="12200" y="4065"/>
                  </a:cubicBezTo>
                  <a:lnTo>
                    <a:pt x="15479" y="8419"/>
                  </a:lnTo>
                  <a:lnTo>
                    <a:pt x="1793" y="8419"/>
                  </a:lnTo>
                  <a:cubicBezTo>
                    <a:pt x="802" y="8419"/>
                    <a:pt x="0" y="9485"/>
                    <a:pt x="0" y="10800"/>
                  </a:cubicBezTo>
                  <a:cubicBezTo>
                    <a:pt x="0" y="12115"/>
                    <a:pt x="802" y="13181"/>
                    <a:pt x="1793" y="13181"/>
                  </a:cubicBezTo>
                  <a:lnTo>
                    <a:pt x="15479" y="13181"/>
                  </a:lnTo>
                  <a:lnTo>
                    <a:pt x="12200" y="17535"/>
                  </a:lnTo>
                  <a:cubicBezTo>
                    <a:pt x="11500" y="18465"/>
                    <a:pt x="11500" y="19974"/>
                    <a:pt x="12200" y="20903"/>
                  </a:cubicBezTo>
                  <a:cubicBezTo>
                    <a:pt x="12551" y="21368"/>
                    <a:pt x="13010" y="21600"/>
                    <a:pt x="13469" y="21600"/>
                  </a:cubicBezTo>
                  <a:cubicBezTo>
                    <a:pt x="13927" y="21600"/>
                    <a:pt x="14387" y="21368"/>
                    <a:pt x="14737" y="20903"/>
                  </a:cubicBezTo>
                  <a:lnTo>
                    <a:pt x="21074" y="12484"/>
                  </a:lnTo>
                  <a:cubicBezTo>
                    <a:pt x="21424" y="12019"/>
                    <a:pt x="21600" y="11409"/>
                    <a:pt x="21600" y="10800"/>
                  </a:cubicBezTo>
                  <a:cubicBezTo>
                    <a:pt x="21600" y="10191"/>
                    <a:pt x="21424" y="9581"/>
                    <a:pt x="21074" y="9116"/>
                  </a:cubicBezTo>
                  <a:lnTo>
                    <a:pt x="14737" y="697"/>
                  </a:lnTo>
                  <a:cubicBezTo>
                    <a:pt x="14387" y="232"/>
                    <a:pt x="13927" y="0"/>
                    <a:pt x="13469" y="0"/>
                  </a:cubicBezTo>
                  <a:close/>
                </a:path>
              </a:pathLst>
            </a:custGeom>
            <a:solidFill>
              <a:srgbClr val="84604A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50800" dist="12700" dir="0">
                <a:srgbClr val="000000">
                  <a:alpha val="6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F2EBDB"/>
                  </a:solidFill>
                </a:defRPr>
              </a:pPr>
            </a:p>
          </p:txBody>
        </p:sp>
        <p:sp>
          <p:nvSpPr>
            <p:cNvPr id="231" name="Back"/>
            <p:cNvSpPr/>
            <p:nvPr/>
          </p:nvSpPr>
          <p:spPr>
            <a:xfrm>
              <a:off x="344757" y="222249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300"/>
              </a:lvl1pPr>
            </a:lstStyle>
            <a:p>
              <a:pPr/>
              <a:r>
                <a:t>Back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Using EdInfor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Using EdInform</a:t>
            </a:r>
          </a:p>
        </p:txBody>
      </p:sp>
      <p:sp>
        <p:nvSpPr>
          <p:cNvPr id="235" name="Planning…"/>
          <p:cNvSpPr txBox="1"/>
          <p:nvPr>
            <p:ph type="body" idx="1"/>
          </p:nvPr>
        </p:nvSpPr>
        <p:spPr>
          <a:xfrm>
            <a:off x="762000" y="1651000"/>
            <a:ext cx="11480800" cy="5715000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rPr u="sng">
                <a:hlinkClick r:id="rId3" invalidUrl="" action="ppaction://hlinksldjump" tgtFrame="" tooltip="" history="1" highlightClick="0" endSnd="0"/>
              </a:rPr>
              <a:t>Planning</a:t>
            </a:r>
            <a:r>
              <a:t> </a:t>
            </a:r>
          </a:p>
          <a:p>
            <a:pPr>
              <a:buBlip>
                <a:blip r:embed="rId2"/>
              </a:buBlip>
            </a:pPr>
            <a:r>
              <a:rPr u="sng">
                <a:hlinkClick r:id="rId4" invalidUrl="" action="ppaction://hlinksldjump" tgtFrame="" tooltip="" history="1" highlightClick="0" endSnd="0"/>
              </a:rPr>
              <a:t>Set up</a:t>
            </a:r>
          </a:p>
          <a:p>
            <a:pPr>
              <a:buBlip>
                <a:blip r:embed="rId2"/>
              </a:buBlip>
            </a:pPr>
            <a:r>
              <a:rPr u="sng">
                <a:hlinkClick r:id="rId5" invalidUrl="" action="ppaction://hlinksldjump" tgtFrame="" tooltip="" history="1" highlightClick="0" endSnd="0"/>
              </a:rPr>
              <a:t>Workflow</a:t>
            </a:r>
          </a:p>
        </p:txBody>
      </p:sp>
      <p:grpSp>
        <p:nvGrpSpPr>
          <p:cNvPr id="238" name="Group">
            <a:hlinkClick r:id="rId6" invalidUrl="" action="ppaction://hlinksldjump" tgtFrame="" tooltip="" history="1" highlightClick="0" endSnd="0"/>
          </p:cNvPr>
          <p:cNvGrpSpPr/>
          <p:nvPr/>
        </p:nvGrpSpPr>
        <p:grpSpPr>
          <a:xfrm>
            <a:off x="576538" y="8558338"/>
            <a:ext cx="3470529" cy="1356970"/>
            <a:chOff x="0" y="135280"/>
            <a:chExt cx="3470527" cy="1356969"/>
          </a:xfrm>
        </p:grpSpPr>
        <p:sp>
          <p:nvSpPr>
            <p:cNvPr id="236" name="Arrow 11"/>
            <p:cNvSpPr/>
            <p:nvPr/>
          </p:nvSpPr>
          <p:spPr>
            <a:xfrm flipH="1">
              <a:off x="0" y="135280"/>
              <a:ext cx="862691" cy="649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469" y="0"/>
                  </a:moveTo>
                  <a:cubicBezTo>
                    <a:pt x="13010" y="0"/>
                    <a:pt x="12551" y="232"/>
                    <a:pt x="12200" y="697"/>
                  </a:cubicBezTo>
                  <a:cubicBezTo>
                    <a:pt x="11500" y="1626"/>
                    <a:pt x="11500" y="3135"/>
                    <a:pt x="12200" y="4065"/>
                  </a:cubicBezTo>
                  <a:lnTo>
                    <a:pt x="15479" y="8419"/>
                  </a:lnTo>
                  <a:lnTo>
                    <a:pt x="1793" y="8419"/>
                  </a:lnTo>
                  <a:cubicBezTo>
                    <a:pt x="802" y="8419"/>
                    <a:pt x="0" y="9485"/>
                    <a:pt x="0" y="10800"/>
                  </a:cubicBezTo>
                  <a:cubicBezTo>
                    <a:pt x="0" y="12115"/>
                    <a:pt x="802" y="13181"/>
                    <a:pt x="1793" y="13181"/>
                  </a:cubicBezTo>
                  <a:lnTo>
                    <a:pt x="15479" y="13181"/>
                  </a:lnTo>
                  <a:lnTo>
                    <a:pt x="12200" y="17535"/>
                  </a:lnTo>
                  <a:cubicBezTo>
                    <a:pt x="11500" y="18465"/>
                    <a:pt x="11500" y="19974"/>
                    <a:pt x="12200" y="20903"/>
                  </a:cubicBezTo>
                  <a:cubicBezTo>
                    <a:pt x="12551" y="21368"/>
                    <a:pt x="13010" y="21600"/>
                    <a:pt x="13469" y="21600"/>
                  </a:cubicBezTo>
                  <a:cubicBezTo>
                    <a:pt x="13927" y="21600"/>
                    <a:pt x="14387" y="21368"/>
                    <a:pt x="14737" y="20903"/>
                  </a:cubicBezTo>
                  <a:lnTo>
                    <a:pt x="21074" y="12484"/>
                  </a:lnTo>
                  <a:cubicBezTo>
                    <a:pt x="21424" y="12019"/>
                    <a:pt x="21600" y="11409"/>
                    <a:pt x="21600" y="10800"/>
                  </a:cubicBezTo>
                  <a:cubicBezTo>
                    <a:pt x="21600" y="10191"/>
                    <a:pt x="21424" y="9581"/>
                    <a:pt x="21074" y="9116"/>
                  </a:cubicBezTo>
                  <a:lnTo>
                    <a:pt x="14737" y="697"/>
                  </a:lnTo>
                  <a:cubicBezTo>
                    <a:pt x="14387" y="232"/>
                    <a:pt x="13927" y="0"/>
                    <a:pt x="13469" y="0"/>
                  </a:cubicBezTo>
                  <a:close/>
                </a:path>
              </a:pathLst>
            </a:custGeom>
            <a:solidFill>
              <a:srgbClr val="84604A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</a:p>
          </p:txBody>
        </p:sp>
        <p:sp>
          <p:nvSpPr>
            <p:cNvPr id="237" name="Table of Contents"/>
            <p:cNvSpPr/>
            <p:nvPr/>
          </p:nvSpPr>
          <p:spPr>
            <a:xfrm>
              <a:off x="2200527" y="222249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300"/>
              </a:lvl1pPr>
            </a:lstStyle>
            <a:p>
              <a:pPr/>
              <a:r>
                <a:t>Table of Contents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EdInform Plann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EdInform Planning</a:t>
            </a:r>
          </a:p>
        </p:txBody>
      </p:sp>
      <p:sp>
        <p:nvSpPr>
          <p:cNvPr id="241" name="Take some time to explore the functions of EdInform and test them. Access videos here.…"/>
          <p:cNvSpPr txBox="1"/>
          <p:nvPr>
            <p:ph type="body" idx="1"/>
          </p:nvPr>
        </p:nvSpPr>
        <p:spPr>
          <a:xfrm>
            <a:off x="762000" y="2306528"/>
            <a:ext cx="11480800" cy="5715001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Take some time to explore the functions of EdInform and test them. Access videos </a:t>
            </a:r>
            <a:r>
              <a:rPr u="sng">
                <a:hlinkClick r:id="rId3" invalidUrl="" action="" tgtFrame="" tooltip="" history="1" highlightClick="0" endSnd="0"/>
              </a:rPr>
              <a:t>here</a:t>
            </a:r>
            <a:r>
              <a:t>.</a:t>
            </a:r>
          </a:p>
          <a:p>
            <a:pPr>
              <a:buBlip>
                <a:blip r:embed="rId2"/>
              </a:buBlip>
            </a:pPr>
            <a:r>
              <a:t>How will you organize your Points of Progress within EdInform?</a:t>
            </a:r>
          </a:p>
          <a:p>
            <a:pPr>
              <a:buBlip>
                <a:blip r:embed="rId2"/>
              </a:buBlip>
            </a:pPr>
            <a:r>
              <a:t>Consider creating templates to use.</a:t>
            </a:r>
          </a:p>
        </p:txBody>
      </p:sp>
      <p:grpSp>
        <p:nvGrpSpPr>
          <p:cNvPr id="244" name="Group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576538" y="8558338"/>
            <a:ext cx="3470529" cy="1356970"/>
            <a:chOff x="0" y="135280"/>
            <a:chExt cx="3470527" cy="1356969"/>
          </a:xfrm>
        </p:grpSpPr>
        <p:sp>
          <p:nvSpPr>
            <p:cNvPr id="242" name="Arrow 11"/>
            <p:cNvSpPr/>
            <p:nvPr/>
          </p:nvSpPr>
          <p:spPr>
            <a:xfrm flipH="1">
              <a:off x="0" y="135280"/>
              <a:ext cx="862691" cy="649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469" y="0"/>
                  </a:moveTo>
                  <a:cubicBezTo>
                    <a:pt x="13010" y="0"/>
                    <a:pt x="12551" y="232"/>
                    <a:pt x="12200" y="697"/>
                  </a:cubicBezTo>
                  <a:cubicBezTo>
                    <a:pt x="11500" y="1626"/>
                    <a:pt x="11500" y="3135"/>
                    <a:pt x="12200" y="4065"/>
                  </a:cubicBezTo>
                  <a:lnTo>
                    <a:pt x="15479" y="8419"/>
                  </a:lnTo>
                  <a:lnTo>
                    <a:pt x="1793" y="8419"/>
                  </a:lnTo>
                  <a:cubicBezTo>
                    <a:pt x="802" y="8419"/>
                    <a:pt x="0" y="9485"/>
                    <a:pt x="0" y="10800"/>
                  </a:cubicBezTo>
                  <a:cubicBezTo>
                    <a:pt x="0" y="12115"/>
                    <a:pt x="802" y="13181"/>
                    <a:pt x="1793" y="13181"/>
                  </a:cubicBezTo>
                  <a:lnTo>
                    <a:pt x="15479" y="13181"/>
                  </a:lnTo>
                  <a:lnTo>
                    <a:pt x="12200" y="17535"/>
                  </a:lnTo>
                  <a:cubicBezTo>
                    <a:pt x="11500" y="18465"/>
                    <a:pt x="11500" y="19974"/>
                    <a:pt x="12200" y="20903"/>
                  </a:cubicBezTo>
                  <a:cubicBezTo>
                    <a:pt x="12551" y="21368"/>
                    <a:pt x="13010" y="21600"/>
                    <a:pt x="13469" y="21600"/>
                  </a:cubicBezTo>
                  <a:cubicBezTo>
                    <a:pt x="13927" y="21600"/>
                    <a:pt x="14387" y="21368"/>
                    <a:pt x="14737" y="20903"/>
                  </a:cubicBezTo>
                  <a:lnTo>
                    <a:pt x="21074" y="12484"/>
                  </a:lnTo>
                  <a:cubicBezTo>
                    <a:pt x="21424" y="12019"/>
                    <a:pt x="21600" y="11409"/>
                    <a:pt x="21600" y="10800"/>
                  </a:cubicBezTo>
                  <a:cubicBezTo>
                    <a:pt x="21600" y="10191"/>
                    <a:pt x="21424" y="9581"/>
                    <a:pt x="21074" y="9116"/>
                  </a:cubicBezTo>
                  <a:lnTo>
                    <a:pt x="14737" y="697"/>
                  </a:lnTo>
                  <a:cubicBezTo>
                    <a:pt x="14387" y="232"/>
                    <a:pt x="13927" y="0"/>
                    <a:pt x="13469" y="0"/>
                  </a:cubicBezTo>
                  <a:close/>
                </a:path>
              </a:pathLst>
            </a:custGeom>
            <a:solidFill>
              <a:srgbClr val="84604A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</a:p>
          </p:txBody>
        </p:sp>
        <p:sp>
          <p:nvSpPr>
            <p:cNvPr id="243" name="Table of Contents"/>
            <p:cNvSpPr/>
            <p:nvPr/>
          </p:nvSpPr>
          <p:spPr>
            <a:xfrm>
              <a:off x="2200527" y="222249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300"/>
              </a:lvl1pPr>
            </a:lstStyle>
            <a:p>
              <a:pPr/>
              <a:r>
                <a:t>Table of Contents</a:t>
              </a:r>
            </a:p>
          </p:txBody>
        </p:sp>
      </p:grpSp>
      <p:grpSp>
        <p:nvGrpSpPr>
          <p:cNvPr id="247" name="Group">
            <a:hlinkClick r:id="rId5" invalidUrl="" action="ppaction://hlinksldjump" tgtFrame="" tooltip="" history="1" highlightClick="0" endSnd="0"/>
          </p:cNvPr>
          <p:cNvGrpSpPr/>
          <p:nvPr/>
        </p:nvGrpSpPr>
        <p:grpSpPr>
          <a:xfrm>
            <a:off x="10337799" y="8558338"/>
            <a:ext cx="1456164" cy="1356970"/>
            <a:chOff x="344757" y="135280"/>
            <a:chExt cx="1456162" cy="1356969"/>
          </a:xfrm>
        </p:grpSpPr>
        <p:sp>
          <p:nvSpPr>
            <p:cNvPr id="245" name="Arrow 11"/>
            <p:cNvSpPr/>
            <p:nvPr/>
          </p:nvSpPr>
          <p:spPr>
            <a:xfrm>
              <a:off x="938229" y="135280"/>
              <a:ext cx="862691" cy="649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469" y="0"/>
                  </a:moveTo>
                  <a:cubicBezTo>
                    <a:pt x="13010" y="0"/>
                    <a:pt x="12551" y="232"/>
                    <a:pt x="12200" y="697"/>
                  </a:cubicBezTo>
                  <a:cubicBezTo>
                    <a:pt x="11500" y="1626"/>
                    <a:pt x="11500" y="3135"/>
                    <a:pt x="12200" y="4065"/>
                  </a:cubicBezTo>
                  <a:lnTo>
                    <a:pt x="15479" y="8419"/>
                  </a:lnTo>
                  <a:lnTo>
                    <a:pt x="1793" y="8419"/>
                  </a:lnTo>
                  <a:cubicBezTo>
                    <a:pt x="802" y="8419"/>
                    <a:pt x="0" y="9485"/>
                    <a:pt x="0" y="10800"/>
                  </a:cubicBezTo>
                  <a:cubicBezTo>
                    <a:pt x="0" y="12115"/>
                    <a:pt x="802" y="13181"/>
                    <a:pt x="1793" y="13181"/>
                  </a:cubicBezTo>
                  <a:lnTo>
                    <a:pt x="15479" y="13181"/>
                  </a:lnTo>
                  <a:lnTo>
                    <a:pt x="12200" y="17535"/>
                  </a:lnTo>
                  <a:cubicBezTo>
                    <a:pt x="11500" y="18465"/>
                    <a:pt x="11500" y="19974"/>
                    <a:pt x="12200" y="20903"/>
                  </a:cubicBezTo>
                  <a:cubicBezTo>
                    <a:pt x="12551" y="21368"/>
                    <a:pt x="13010" y="21600"/>
                    <a:pt x="13469" y="21600"/>
                  </a:cubicBezTo>
                  <a:cubicBezTo>
                    <a:pt x="13927" y="21600"/>
                    <a:pt x="14387" y="21368"/>
                    <a:pt x="14737" y="20903"/>
                  </a:cubicBezTo>
                  <a:lnTo>
                    <a:pt x="21074" y="12484"/>
                  </a:lnTo>
                  <a:cubicBezTo>
                    <a:pt x="21424" y="12019"/>
                    <a:pt x="21600" y="11409"/>
                    <a:pt x="21600" y="10800"/>
                  </a:cubicBezTo>
                  <a:cubicBezTo>
                    <a:pt x="21600" y="10191"/>
                    <a:pt x="21424" y="9581"/>
                    <a:pt x="21074" y="9116"/>
                  </a:cubicBezTo>
                  <a:lnTo>
                    <a:pt x="14737" y="697"/>
                  </a:lnTo>
                  <a:cubicBezTo>
                    <a:pt x="14387" y="232"/>
                    <a:pt x="13927" y="0"/>
                    <a:pt x="13469" y="0"/>
                  </a:cubicBezTo>
                  <a:close/>
                </a:path>
              </a:pathLst>
            </a:custGeom>
            <a:solidFill>
              <a:srgbClr val="84604A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50800" dist="12700" dir="0">
                <a:srgbClr val="000000">
                  <a:alpha val="6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F2EBDB"/>
                  </a:solidFill>
                </a:defRPr>
              </a:pPr>
            </a:p>
          </p:txBody>
        </p:sp>
        <p:sp>
          <p:nvSpPr>
            <p:cNvPr id="246" name="Back"/>
            <p:cNvSpPr/>
            <p:nvPr/>
          </p:nvSpPr>
          <p:spPr>
            <a:xfrm>
              <a:off x="344757" y="222249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300"/>
              </a:lvl1pPr>
            </a:lstStyle>
            <a:p>
              <a:pPr/>
              <a:r>
                <a:t>Back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EdInform Set-up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EdInform Set-up</a:t>
            </a:r>
          </a:p>
        </p:txBody>
      </p:sp>
      <p:sp>
        <p:nvSpPr>
          <p:cNvPr id="250" name="Set up your method of recording and tracking.…"/>
          <p:cNvSpPr txBox="1"/>
          <p:nvPr>
            <p:ph type="body" idx="1"/>
          </p:nvPr>
        </p:nvSpPr>
        <p:spPr>
          <a:xfrm>
            <a:off x="762000" y="2306528"/>
            <a:ext cx="11480800" cy="5715001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Set up your method of recording and tracking.</a:t>
            </a:r>
          </a:p>
          <a:p>
            <a:pPr>
              <a:buBlip>
                <a:blip r:embed="rId2"/>
              </a:buBlip>
            </a:pPr>
            <a:r>
              <a:t>Check to make sure all your students are listed in each class.</a:t>
            </a:r>
          </a:p>
          <a:p>
            <a:pPr>
              <a:buBlip>
                <a:blip r:embed="rId2"/>
              </a:buBlip>
            </a:pPr>
            <a:r>
              <a:t>See the video </a:t>
            </a:r>
            <a:r>
              <a:rPr u="sng">
                <a:hlinkClick r:id="rId3" invalidUrl="" action="" tgtFrame="" tooltip="" history="1" highlightClick="0" endSnd="0"/>
              </a:rPr>
              <a:t>here</a:t>
            </a:r>
            <a:r>
              <a:t> for allowing access for parents and students.</a:t>
            </a:r>
          </a:p>
        </p:txBody>
      </p:sp>
      <p:grpSp>
        <p:nvGrpSpPr>
          <p:cNvPr id="253" name="Group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576538" y="8558338"/>
            <a:ext cx="3470529" cy="1356970"/>
            <a:chOff x="0" y="135280"/>
            <a:chExt cx="3470527" cy="1356969"/>
          </a:xfrm>
        </p:grpSpPr>
        <p:sp>
          <p:nvSpPr>
            <p:cNvPr id="251" name="Arrow 11"/>
            <p:cNvSpPr/>
            <p:nvPr/>
          </p:nvSpPr>
          <p:spPr>
            <a:xfrm flipH="1">
              <a:off x="0" y="135280"/>
              <a:ext cx="862691" cy="649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469" y="0"/>
                  </a:moveTo>
                  <a:cubicBezTo>
                    <a:pt x="13010" y="0"/>
                    <a:pt x="12551" y="232"/>
                    <a:pt x="12200" y="697"/>
                  </a:cubicBezTo>
                  <a:cubicBezTo>
                    <a:pt x="11500" y="1626"/>
                    <a:pt x="11500" y="3135"/>
                    <a:pt x="12200" y="4065"/>
                  </a:cubicBezTo>
                  <a:lnTo>
                    <a:pt x="15479" y="8419"/>
                  </a:lnTo>
                  <a:lnTo>
                    <a:pt x="1793" y="8419"/>
                  </a:lnTo>
                  <a:cubicBezTo>
                    <a:pt x="802" y="8419"/>
                    <a:pt x="0" y="9485"/>
                    <a:pt x="0" y="10800"/>
                  </a:cubicBezTo>
                  <a:cubicBezTo>
                    <a:pt x="0" y="12115"/>
                    <a:pt x="802" y="13181"/>
                    <a:pt x="1793" y="13181"/>
                  </a:cubicBezTo>
                  <a:lnTo>
                    <a:pt x="15479" y="13181"/>
                  </a:lnTo>
                  <a:lnTo>
                    <a:pt x="12200" y="17535"/>
                  </a:lnTo>
                  <a:cubicBezTo>
                    <a:pt x="11500" y="18465"/>
                    <a:pt x="11500" y="19974"/>
                    <a:pt x="12200" y="20903"/>
                  </a:cubicBezTo>
                  <a:cubicBezTo>
                    <a:pt x="12551" y="21368"/>
                    <a:pt x="13010" y="21600"/>
                    <a:pt x="13469" y="21600"/>
                  </a:cubicBezTo>
                  <a:cubicBezTo>
                    <a:pt x="13927" y="21600"/>
                    <a:pt x="14387" y="21368"/>
                    <a:pt x="14737" y="20903"/>
                  </a:cubicBezTo>
                  <a:lnTo>
                    <a:pt x="21074" y="12484"/>
                  </a:lnTo>
                  <a:cubicBezTo>
                    <a:pt x="21424" y="12019"/>
                    <a:pt x="21600" y="11409"/>
                    <a:pt x="21600" y="10800"/>
                  </a:cubicBezTo>
                  <a:cubicBezTo>
                    <a:pt x="21600" y="10191"/>
                    <a:pt x="21424" y="9581"/>
                    <a:pt x="21074" y="9116"/>
                  </a:cubicBezTo>
                  <a:lnTo>
                    <a:pt x="14737" y="697"/>
                  </a:lnTo>
                  <a:cubicBezTo>
                    <a:pt x="14387" y="232"/>
                    <a:pt x="13927" y="0"/>
                    <a:pt x="13469" y="0"/>
                  </a:cubicBezTo>
                  <a:close/>
                </a:path>
              </a:pathLst>
            </a:custGeom>
            <a:solidFill>
              <a:srgbClr val="84604A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</a:p>
          </p:txBody>
        </p:sp>
        <p:sp>
          <p:nvSpPr>
            <p:cNvPr id="252" name="Table of Contents"/>
            <p:cNvSpPr/>
            <p:nvPr/>
          </p:nvSpPr>
          <p:spPr>
            <a:xfrm>
              <a:off x="2200527" y="222249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300"/>
              </a:lvl1pPr>
            </a:lstStyle>
            <a:p>
              <a:pPr/>
              <a:r>
                <a:t>Table of Contents</a:t>
              </a:r>
            </a:p>
          </p:txBody>
        </p:sp>
      </p:grpSp>
      <p:grpSp>
        <p:nvGrpSpPr>
          <p:cNvPr id="256" name="Group">
            <a:hlinkClick r:id="rId5" invalidUrl="" action="ppaction://hlinksldjump" tgtFrame="" tooltip="" history="1" highlightClick="0" endSnd="0"/>
          </p:cNvPr>
          <p:cNvGrpSpPr/>
          <p:nvPr/>
        </p:nvGrpSpPr>
        <p:grpSpPr>
          <a:xfrm>
            <a:off x="10337799" y="8558338"/>
            <a:ext cx="1456164" cy="1356970"/>
            <a:chOff x="344757" y="135280"/>
            <a:chExt cx="1456162" cy="1356969"/>
          </a:xfrm>
        </p:grpSpPr>
        <p:sp>
          <p:nvSpPr>
            <p:cNvPr id="254" name="Arrow 11"/>
            <p:cNvSpPr/>
            <p:nvPr/>
          </p:nvSpPr>
          <p:spPr>
            <a:xfrm>
              <a:off x="938229" y="135280"/>
              <a:ext cx="862691" cy="649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469" y="0"/>
                  </a:moveTo>
                  <a:cubicBezTo>
                    <a:pt x="13010" y="0"/>
                    <a:pt x="12551" y="232"/>
                    <a:pt x="12200" y="697"/>
                  </a:cubicBezTo>
                  <a:cubicBezTo>
                    <a:pt x="11500" y="1626"/>
                    <a:pt x="11500" y="3135"/>
                    <a:pt x="12200" y="4065"/>
                  </a:cubicBezTo>
                  <a:lnTo>
                    <a:pt x="15479" y="8419"/>
                  </a:lnTo>
                  <a:lnTo>
                    <a:pt x="1793" y="8419"/>
                  </a:lnTo>
                  <a:cubicBezTo>
                    <a:pt x="802" y="8419"/>
                    <a:pt x="0" y="9485"/>
                    <a:pt x="0" y="10800"/>
                  </a:cubicBezTo>
                  <a:cubicBezTo>
                    <a:pt x="0" y="12115"/>
                    <a:pt x="802" y="13181"/>
                    <a:pt x="1793" y="13181"/>
                  </a:cubicBezTo>
                  <a:lnTo>
                    <a:pt x="15479" y="13181"/>
                  </a:lnTo>
                  <a:lnTo>
                    <a:pt x="12200" y="17535"/>
                  </a:lnTo>
                  <a:cubicBezTo>
                    <a:pt x="11500" y="18465"/>
                    <a:pt x="11500" y="19974"/>
                    <a:pt x="12200" y="20903"/>
                  </a:cubicBezTo>
                  <a:cubicBezTo>
                    <a:pt x="12551" y="21368"/>
                    <a:pt x="13010" y="21600"/>
                    <a:pt x="13469" y="21600"/>
                  </a:cubicBezTo>
                  <a:cubicBezTo>
                    <a:pt x="13927" y="21600"/>
                    <a:pt x="14387" y="21368"/>
                    <a:pt x="14737" y="20903"/>
                  </a:cubicBezTo>
                  <a:lnTo>
                    <a:pt x="21074" y="12484"/>
                  </a:lnTo>
                  <a:cubicBezTo>
                    <a:pt x="21424" y="12019"/>
                    <a:pt x="21600" y="11409"/>
                    <a:pt x="21600" y="10800"/>
                  </a:cubicBezTo>
                  <a:cubicBezTo>
                    <a:pt x="21600" y="10191"/>
                    <a:pt x="21424" y="9581"/>
                    <a:pt x="21074" y="9116"/>
                  </a:cubicBezTo>
                  <a:lnTo>
                    <a:pt x="14737" y="697"/>
                  </a:lnTo>
                  <a:cubicBezTo>
                    <a:pt x="14387" y="232"/>
                    <a:pt x="13927" y="0"/>
                    <a:pt x="13469" y="0"/>
                  </a:cubicBezTo>
                  <a:close/>
                </a:path>
              </a:pathLst>
            </a:custGeom>
            <a:solidFill>
              <a:srgbClr val="84604A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50800" dist="12700" dir="0">
                <a:srgbClr val="000000">
                  <a:alpha val="6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F2EBDB"/>
                  </a:solidFill>
                </a:defRPr>
              </a:pPr>
            </a:p>
          </p:txBody>
        </p:sp>
        <p:sp>
          <p:nvSpPr>
            <p:cNvPr id="255" name="Back"/>
            <p:cNvSpPr/>
            <p:nvPr/>
          </p:nvSpPr>
          <p:spPr>
            <a:xfrm>
              <a:off x="344757" y="222249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300"/>
              </a:lvl1pPr>
            </a:lstStyle>
            <a:p>
              <a:pPr/>
              <a:r>
                <a:t>Back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EdInform Workflow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EdInform Workflow</a:t>
            </a:r>
          </a:p>
        </p:txBody>
      </p:sp>
      <p:sp>
        <p:nvSpPr>
          <p:cNvPr id="259" name="Initial set-up is important…"/>
          <p:cNvSpPr txBox="1"/>
          <p:nvPr>
            <p:ph type="body" idx="1"/>
          </p:nvPr>
        </p:nvSpPr>
        <p:spPr>
          <a:xfrm>
            <a:off x="762000" y="1752600"/>
            <a:ext cx="11480800" cy="5715000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Initial set-up is important</a:t>
            </a:r>
          </a:p>
          <a:p>
            <a:pPr>
              <a:buBlip>
                <a:blip r:embed="rId2"/>
              </a:buBlip>
            </a:pPr>
            <a:r>
              <a:t>Access how-to videos </a:t>
            </a:r>
            <a:r>
              <a:rPr u="sng">
                <a:hlinkClick r:id="rId3" invalidUrl="" action="" tgtFrame="" tooltip="" history="1" highlightClick="0" endSnd="0"/>
              </a:rPr>
              <a:t>here</a:t>
            </a:r>
            <a:r>
              <a:t>.</a:t>
            </a:r>
          </a:p>
        </p:txBody>
      </p:sp>
      <p:grpSp>
        <p:nvGrpSpPr>
          <p:cNvPr id="262" name="Group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576538" y="8558338"/>
            <a:ext cx="3470529" cy="1356970"/>
            <a:chOff x="0" y="135280"/>
            <a:chExt cx="3470527" cy="1356969"/>
          </a:xfrm>
        </p:grpSpPr>
        <p:sp>
          <p:nvSpPr>
            <p:cNvPr id="260" name="Arrow 11"/>
            <p:cNvSpPr/>
            <p:nvPr/>
          </p:nvSpPr>
          <p:spPr>
            <a:xfrm flipH="1">
              <a:off x="0" y="135280"/>
              <a:ext cx="862691" cy="649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469" y="0"/>
                  </a:moveTo>
                  <a:cubicBezTo>
                    <a:pt x="13010" y="0"/>
                    <a:pt x="12551" y="232"/>
                    <a:pt x="12200" y="697"/>
                  </a:cubicBezTo>
                  <a:cubicBezTo>
                    <a:pt x="11500" y="1626"/>
                    <a:pt x="11500" y="3135"/>
                    <a:pt x="12200" y="4065"/>
                  </a:cubicBezTo>
                  <a:lnTo>
                    <a:pt x="15479" y="8419"/>
                  </a:lnTo>
                  <a:lnTo>
                    <a:pt x="1793" y="8419"/>
                  </a:lnTo>
                  <a:cubicBezTo>
                    <a:pt x="802" y="8419"/>
                    <a:pt x="0" y="9485"/>
                    <a:pt x="0" y="10800"/>
                  </a:cubicBezTo>
                  <a:cubicBezTo>
                    <a:pt x="0" y="12115"/>
                    <a:pt x="802" y="13181"/>
                    <a:pt x="1793" y="13181"/>
                  </a:cubicBezTo>
                  <a:lnTo>
                    <a:pt x="15479" y="13181"/>
                  </a:lnTo>
                  <a:lnTo>
                    <a:pt x="12200" y="17535"/>
                  </a:lnTo>
                  <a:cubicBezTo>
                    <a:pt x="11500" y="18465"/>
                    <a:pt x="11500" y="19974"/>
                    <a:pt x="12200" y="20903"/>
                  </a:cubicBezTo>
                  <a:cubicBezTo>
                    <a:pt x="12551" y="21368"/>
                    <a:pt x="13010" y="21600"/>
                    <a:pt x="13469" y="21600"/>
                  </a:cubicBezTo>
                  <a:cubicBezTo>
                    <a:pt x="13927" y="21600"/>
                    <a:pt x="14387" y="21368"/>
                    <a:pt x="14737" y="20903"/>
                  </a:cubicBezTo>
                  <a:lnTo>
                    <a:pt x="21074" y="12484"/>
                  </a:lnTo>
                  <a:cubicBezTo>
                    <a:pt x="21424" y="12019"/>
                    <a:pt x="21600" y="11409"/>
                    <a:pt x="21600" y="10800"/>
                  </a:cubicBezTo>
                  <a:cubicBezTo>
                    <a:pt x="21600" y="10191"/>
                    <a:pt x="21424" y="9581"/>
                    <a:pt x="21074" y="9116"/>
                  </a:cubicBezTo>
                  <a:lnTo>
                    <a:pt x="14737" y="697"/>
                  </a:lnTo>
                  <a:cubicBezTo>
                    <a:pt x="14387" y="232"/>
                    <a:pt x="13927" y="0"/>
                    <a:pt x="13469" y="0"/>
                  </a:cubicBezTo>
                  <a:close/>
                </a:path>
              </a:pathLst>
            </a:custGeom>
            <a:solidFill>
              <a:srgbClr val="84604A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</a:p>
          </p:txBody>
        </p:sp>
        <p:sp>
          <p:nvSpPr>
            <p:cNvPr id="261" name="Table of Contents"/>
            <p:cNvSpPr/>
            <p:nvPr/>
          </p:nvSpPr>
          <p:spPr>
            <a:xfrm>
              <a:off x="2200527" y="222249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300"/>
              </a:lvl1pPr>
            </a:lstStyle>
            <a:p>
              <a:pPr/>
              <a:r>
                <a:t>Table of Contents</a:t>
              </a:r>
            </a:p>
          </p:txBody>
        </p:sp>
      </p:grpSp>
      <p:grpSp>
        <p:nvGrpSpPr>
          <p:cNvPr id="265" name="Group">
            <a:hlinkClick r:id="rId5" invalidUrl="" action="ppaction://hlinksldjump" tgtFrame="" tooltip="" history="1" highlightClick="0" endSnd="0"/>
          </p:cNvPr>
          <p:cNvGrpSpPr/>
          <p:nvPr/>
        </p:nvGrpSpPr>
        <p:grpSpPr>
          <a:xfrm>
            <a:off x="10337799" y="8558338"/>
            <a:ext cx="1456164" cy="1356970"/>
            <a:chOff x="344757" y="135280"/>
            <a:chExt cx="1456162" cy="1356969"/>
          </a:xfrm>
        </p:grpSpPr>
        <p:sp>
          <p:nvSpPr>
            <p:cNvPr id="263" name="Arrow 11"/>
            <p:cNvSpPr/>
            <p:nvPr/>
          </p:nvSpPr>
          <p:spPr>
            <a:xfrm>
              <a:off x="938229" y="135280"/>
              <a:ext cx="862691" cy="649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469" y="0"/>
                  </a:moveTo>
                  <a:cubicBezTo>
                    <a:pt x="13010" y="0"/>
                    <a:pt x="12551" y="232"/>
                    <a:pt x="12200" y="697"/>
                  </a:cubicBezTo>
                  <a:cubicBezTo>
                    <a:pt x="11500" y="1626"/>
                    <a:pt x="11500" y="3135"/>
                    <a:pt x="12200" y="4065"/>
                  </a:cubicBezTo>
                  <a:lnTo>
                    <a:pt x="15479" y="8419"/>
                  </a:lnTo>
                  <a:lnTo>
                    <a:pt x="1793" y="8419"/>
                  </a:lnTo>
                  <a:cubicBezTo>
                    <a:pt x="802" y="8419"/>
                    <a:pt x="0" y="9485"/>
                    <a:pt x="0" y="10800"/>
                  </a:cubicBezTo>
                  <a:cubicBezTo>
                    <a:pt x="0" y="12115"/>
                    <a:pt x="802" y="13181"/>
                    <a:pt x="1793" y="13181"/>
                  </a:cubicBezTo>
                  <a:lnTo>
                    <a:pt x="15479" y="13181"/>
                  </a:lnTo>
                  <a:lnTo>
                    <a:pt x="12200" y="17535"/>
                  </a:lnTo>
                  <a:cubicBezTo>
                    <a:pt x="11500" y="18465"/>
                    <a:pt x="11500" y="19974"/>
                    <a:pt x="12200" y="20903"/>
                  </a:cubicBezTo>
                  <a:cubicBezTo>
                    <a:pt x="12551" y="21368"/>
                    <a:pt x="13010" y="21600"/>
                    <a:pt x="13469" y="21600"/>
                  </a:cubicBezTo>
                  <a:cubicBezTo>
                    <a:pt x="13927" y="21600"/>
                    <a:pt x="14387" y="21368"/>
                    <a:pt x="14737" y="20903"/>
                  </a:cubicBezTo>
                  <a:lnTo>
                    <a:pt x="21074" y="12484"/>
                  </a:lnTo>
                  <a:cubicBezTo>
                    <a:pt x="21424" y="12019"/>
                    <a:pt x="21600" y="11409"/>
                    <a:pt x="21600" y="10800"/>
                  </a:cubicBezTo>
                  <a:cubicBezTo>
                    <a:pt x="21600" y="10191"/>
                    <a:pt x="21424" y="9581"/>
                    <a:pt x="21074" y="9116"/>
                  </a:cubicBezTo>
                  <a:lnTo>
                    <a:pt x="14737" y="697"/>
                  </a:lnTo>
                  <a:cubicBezTo>
                    <a:pt x="14387" y="232"/>
                    <a:pt x="13927" y="0"/>
                    <a:pt x="13469" y="0"/>
                  </a:cubicBezTo>
                  <a:close/>
                </a:path>
              </a:pathLst>
            </a:custGeom>
            <a:solidFill>
              <a:srgbClr val="84604A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50800" dist="12700" dir="0">
                <a:srgbClr val="000000">
                  <a:alpha val="6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F2EBDB"/>
                  </a:solidFill>
                </a:defRPr>
              </a:pPr>
            </a:p>
          </p:txBody>
        </p:sp>
        <p:sp>
          <p:nvSpPr>
            <p:cNvPr id="264" name="Back"/>
            <p:cNvSpPr/>
            <p:nvPr/>
          </p:nvSpPr>
          <p:spPr>
            <a:xfrm>
              <a:off x="344757" y="222249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300"/>
              </a:lvl1pPr>
            </a:lstStyle>
            <a:p>
              <a:pPr/>
              <a:r>
                <a:t>Back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ummary of Progres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Summary of Progress</a:t>
            </a:r>
          </a:p>
        </p:txBody>
      </p:sp>
      <p:sp>
        <p:nvSpPr>
          <p:cNvPr id="268" name="SSDAS will be the platform for writing Summaries of Learning.…"/>
          <p:cNvSpPr txBox="1"/>
          <p:nvPr>
            <p:ph type="body" idx="1"/>
          </p:nvPr>
        </p:nvSpPr>
        <p:spPr>
          <a:xfrm>
            <a:off x="762000" y="2019300"/>
            <a:ext cx="11480800" cy="5715000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SSDAS will be the platform for writing Summaries of Learning.</a:t>
            </a:r>
          </a:p>
          <a:p>
            <a:pPr>
              <a:buBlip>
                <a:blip r:embed="rId2"/>
              </a:buBlip>
            </a:pPr>
            <a:r>
              <a:rPr u="sng">
                <a:hlinkClick r:id="rId3" invalidUrl="" action="ppaction://hlinksldjump" tgtFrame="" tooltip="" history="1" highlightClick="0" endSnd="0"/>
              </a:rPr>
              <a:t>Frequency</a:t>
            </a:r>
          </a:p>
          <a:p>
            <a:pPr>
              <a:buBlip>
                <a:blip r:embed="rId2"/>
              </a:buBlip>
            </a:pPr>
            <a:r>
              <a:rPr u="sng">
                <a:hlinkClick r:id="rId4" invalidUrl="" action="ppaction://hlinksldjump" tgtFrame="" tooltip="" history="1" highlightClick="0" endSnd="0"/>
              </a:rPr>
              <a:t>What to include</a:t>
            </a:r>
          </a:p>
        </p:txBody>
      </p:sp>
      <p:grpSp>
        <p:nvGrpSpPr>
          <p:cNvPr id="271" name="Group">
            <a:hlinkClick r:id="rId5" invalidUrl="" action="ppaction://hlinksldjump" tgtFrame="" tooltip="" history="1" highlightClick="0" endSnd="0"/>
          </p:cNvPr>
          <p:cNvGrpSpPr/>
          <p:nvPr/>
        </p:nvGrpSpPr>
        <p:grpSpPr>
          <a:xfrm>
            <a:off x="576538" y="8558338"/>
            <a:ext cx="3470529" cy="1356970"/>
            <a:chOff x="0" y="135280"/>
            <a:chExt cx="3470527" cy="1356969"/>
          </a:xfrm>
        </p:grpSpPr>
        <p:sp>
          <p:nvSpPr>
            <p:cNvPr id="269" name="Arrow 11"/>
            <p:cNvSpPr/>
            <p:nvPr/>
          </p:nvSpPr>
          <p:spPr>
            <a:xfrm flipH="1">
              <a:off x="0" y="135280"/>
              <a:ext cx="862691" cy="649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469" y="0"/>
                  </a:moveTo>
                  <a:cubicBezTo>
                    <a:pt x="13010" y="0"/>
                    <a:pt x="12551" y="232"/>
                    <a:pt x="12200" y="697"/>
                  </a:cubicBezTo>
                  <a:cubicBezTo>
                    <a:pt x="11500" y="1626"/>
                    <a:pt x="11500" y="3135"/>
                    <a:pt x="12200" y="4065"/>
                  </a:cubicBezTo>
                  <a:lnTo>
                    <a:pt x="15479" y="8419"/>
                  </a:lnTo>
                  <a:lnTo>
                    <a:pt x="1793" y="8419"/>
                  </a:lnTo>
                  <a:cubicBezTo>
                    <a:pt x="802" y="8419"/>
                    <a:pt x="0" y="9485"/>
                    <a:pt x="0" y="10800"/>
                  </a:cubicBezTo>
                  <a:cubicBezTo>
                    <a:pt x="0" y="12115"/>
                    <a:pt x="802" y="13181"/>
                    <a:pt x="1793" y="13181"/>
                  </a:cubicBezTo>
                  <a:lnTo>
                    <a:pt x="15479" y="13181"/>
                  </a:lnTo>
                  <a:lnTo>
                    <a:pt x="12200" y="17535"/>
                  </a:lnTo>
                  <a:cubicBezTo>
                    <a:pt x="11500" y="18465"/>
                    <a:pt x="11500" y="19974"/>
                    <a:pt x="12200" y="20903"/>
                  </a:cubicBezTo>
                  <a:cubicBezTo>
                    <a:pt x="12551" y="21368"/>
                    <a:pt x="13010" y="21600"/>
                    <a:pt x="13469" y="21600"/>
                  </a:cubicBezTo>
                  <a:cubicBezTo>
                    <a:pt x="13927" y="21600"/>
                    <a:pt x="14387" y="21368"/>
                    <a:pt x="14737" y="20903"/>
                  </a:cubicBezTo>
                  <a:lnTo>
                    <a:pt x="21074" y="12484"/>
                  </a:lnTo>
                  <a:cubicBezTo>
                    <a:pt x="21424" y="12019"/>
                    <a:pt x="21600" y="11409"/>
                    <a:pt x="21600" y="10800"/>
                  </a:cubicBezTo>
                  <a:cubicBezTo>
                    <a:pt x="21600" y="10191"/>
                    <a:pt x="21424" y="9581"/>
                    <a:pt x="21074" y="9116"/>
                  </a:cubicBezTo>
                  <a:lnTo>
                    <a:pt x="14737" y="697"/>
                  </a:lnTo>
                  <a:cubicBezTo>
                    <a:pt x="14387" y="232"/>
                    <a:pt x="13927" y="0"/>
                    <a:pt x="13469" y="0"/>
                  </a:cubicBezTo>
                  <a:close/>
                </a:path>
              </a:pathLst>
            </a:custGeom>
            <a:solidFill>
              <a:srgbClr val="84604A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</a:p>
          </p:txBody>
        </p:sp>
        <p:sp>
          <p:nvSpPr>
            <p:cNvPr id="270" name="Table of Contents"/>
            <p:cNvSpPr/>
            <p:nvPr/>
          </p:nvSpPr>
          <p:spPr>
            <a:xfrm>
              <a:off x="2200527" y="222249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300"/>
              </a:lvl1pPr>
            </a:lstStyle>
            <a:p>
              <a:pPr/>
              <a:r>
                <a:t>Table of Contents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able of Conten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Table of Contents</a:t>
            </a:r>
          </a:p>
        </p:txBody>
      </p:sp>
      <p:graphicFrame>
        <p:nvGraphicFramePr>
          <p:cNvPr id="130" name="Table"/>
          <p:cNvGraphicFramePr/>
          <p:nvPr/>
        </p:nvGraphicFramePr>
        <p:xfrm>
          <a:off x="1399406" y="2341033"/>
          <a:ext cx="10218688" cy="6506072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5102994"/>
                <a:gridCol w="5102994"/>
              </a:tblGrid>
              <a:tr h="1623342">
                <a:tc>
                  <a:txBody>
                    <a:bodyPr/>
                    <a:lstStyle/>
                    <a:p>
                      <a:pPr marL="533400" indent="-533400" algn="l">
                        <a:spcBef>
                          <a:spcPts val="4200"/>
                        </a:spcBef>
                        <a:buSzPct val="30000"/>
                        <a:buBlip>
                          <a:blip r:embed="rId2"/>
                        </a:buBlip>
                        <a:defRPr sz="4200" u="sng">
                          <a:solidFill>
                            <a:srgbClr val="6C6963"/>
                          </a:solidFill>
                        </a:defRPr>
                      </a:pPr>
                      <a:r>
                        <a:rPr>
                          <a:hlinkClick r:id="rId3" invalidUrl="" action="ppaction://hlinksldjump" tgtFrame="" tooltip="" history="1" highlightClick="0" endSnd="0"/>
                        </a:rPr>
                        <a:t>Setting the Context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marL="533400" indent="-533400" algn="l">
                        <a:spcBef>
                          <a:spcPts val="4200"/>
                        </a:spcBef>
                        <a:buSzPct val="30000"/>
                        <a:buBlip>
                          <a:blip r:embed="rId2"/>
                        </a:buBlip>
                        <a:defRPr sz="4200">
                          <a:solidFill>
                            <a:srgbClr val="6C6963"/>
                          </a:solidFill>
                        </a:defRPr>
                      </a:pPr>
                      <a:r>
                        <a:rPr u="sng">
                          <a:hlinkClick r:id="rId4" invalidUrl="" action="ppaction://hlinksldjump" tgtFrame="" tooltip="" history="1" highlightClick="0" endSnd="0"/>
                        </a:rPr>
                        <a:t>Using EdInform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623342">
                <a:tc>
                  <a:txBody>
                    <a:bodyPr/>
                    <a:lstStyle/>
                    <a:p>
                      <a:pPr marL="533400" indent="-533400" algn="l">
                        <a:spcBef>
                          <a:spcPts val="4200"/>
                        </a:spcBef>
                        <a:buSzPct val="30000"/>
                        <a:buBlip>
                          <a:blip r:embed="rId2"/>
                        </a:buBlip>
                        <a:defRPr sz="4200">
                          <a:solidFill>
                            <a:srgbClr val="6C6963"/>
                          </a:solidFill>
                        </a:defRPr>
                      </a:pPr>
                      <a:r>
                        <a:rPr u="sng">
                          <a:hlinkClick r:id="rId5" invalidUrl="" action="ppaction://hlinksldjump" tgtFrame="" tooltip="" history="1" highlightClick="0" endSnd="0"/>
                        </a:rPr>
                        <a:t>The Basic Requirements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marL="533400" indent="-533400" algn="l">
                        <a:spcBef>
                          <a:spcPts val="4200"/>
                        </a:spcBef>
                        <a:buSzPct val="30000"/>
                        <a:buBlip>
                          <a:blip r:embed="rId2"/>
                        </a:buBlip>
                        <a:defRPr sz="4200">
                          <a:solidFill>
                            <a:srgbClr val="6C6963"/>
                          </a:solidFill>
                        </a:defRPr>
                      </a:pPr>
                      <a:r>
                        <a:rPr u="sng">
                          <a:hlinkClick r:id="rId6" invalidUrl="" action="ppaction://hlinksldjump" tgtFrame="" tooltip="" history="1" highlightClick="0" endSnd="0"/>
                        </a:rPr>
                        <a:t>Summary of Progress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623342">
                <a:tc>
                  <a:txBody>
                    <a:bodyPr/>
                    <a:lstStyle/>
                    <a:p>
                      <a:pPr marL="533400" indent="-533400" algn="l">
                        <a:spcBef>
                          <a:spcPts val="4200"/>
                        </a:spcBef>
                        <a:buSzPct val="30000"/>
                        <a:buBlip>
                          <a:blip r:embed="rId2"/>
                        </a:buBlip>
                        <a:defRPr sz="4200">
                          <a:solidFill>
                            <a:srgbClr val="6C6963"/>
                          </a:solidFill>
                        </a:defRPr>
                      </a:pPr>
                      <a:r>
                        <a:rPr u="sng">
                          <a:hlinkClick r:id="rId7" invalidUrl="" action="ppaction://hlinksldjump" tgtFrame="" tooltip="" history="1" highlightClick="0" endSnd="0"/>
                        </a:rPr>
                        <a:t>Getting Started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marL="533400" indent="-533400" algn="l">
                        <a:spcBef>
                          <a:spcPts val="4200"/>
                        </a:spcBef>
                        <a:buSzPct val="30000"/>
                        <a:buBlip>
                          <a:blip r:embed="rId2"/>
                        </a:buBlip>
                        <a:defRPr sz="4200">
                          <a:solidFill>
                            <a:srgbClr val="6C6963"/>
                          </a:solidFill>
                        </a:defRPr>
                      </a:pPr>
                      <a:r>
                        <a:rPr u="sng">
                          <a:hlinkClick r:id="rId8" invalidUrl="" action="ppaction://hlinksldjump" tgtFrame="" tooltip="" history="1" highlightClick="0" endSnd="0"/>
                        </a:rPr>
                        <a:t>Engaging Parents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623342">
                <a:tc>
                  <a:txBody>
                    <a:bodyPr/>
                    <a:lstStyle/>
                    <a:p>
                      <a:pPr marL="533400" indent="-533400" algn="l">
                        <a:spcBef>
                          <a:spcPts val="4200"/>
                        </a:spcBef>
                        <a:buSzPct val="30000"/>
                        <a:buBlip>
                          <a:blip r:embed="rId2"/>
                        </a:buBlip>
                        <a:defRPr sz="4200">
                          <a:solidFill>
                            <a:srgbClr val="6C6963"/>
                          </a:solidFill>
                        </a:defRPr>
                      </a:pPr>
                      <a:r>
                        <a:rPr u="sng">
                          <a:hlinkClick r:id="rId9" invalidUrl="" action="ppaction://hlinksldjump" tgtFrame="" tooltip="" history="1" highlightClick="0" endSnd="0"/>
                        </a:rPr>
                        <a:t>What is a Point of Progress?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marL="533400" indent="-533400" algn="l">
                        <a:spcBef>
                          <a:spcPts val="4200"/>
                        </a:spcBef>
                        <a:buSzPct val="30000"/>
                        <a:buBlip>
                          <a:blip r:embed="rId2"/>
                        </a:buBlip>
                        <a:defRPr sz="4200">
                          <a:solidFill>
                            <a:srgbClr val="6C6963"/>
                          </a:solidFill>
                        </a:defRPr>
                      </a:pPr>
                      <a:r>
                        <a:rPr u="sng">
                          <a:hlinkClick r:id="rId10" invalidUrl="" action="ppaction://hlinksldjump" tgtFrame="" tooltip="" history="1" highlightClick="0" endSnd="0"/>
                        </a:rPr>
                        <a:t>Resources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ummary of Progress Frequenc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5300"/>
            </a:lvl1pPr>
          </a:lstStyle>
          <a:p>
            <a:pPr/>
            <a:r>
              <a:t>Summary of Progress Frequency</a:t>
            </a:r>
          </a:p>
        </p:txBody>
      </p:sp>
      <p:graphicFrame>
        <p:nvGraphicFramePr>
          <p:cNvPr id="274" name="Table"/>
          <p:cNvGraphicFramePr/>
          <p:nvPr/>
        </p:nvGraphicFramePr>
        <p:xfrm>
          <a:off x="526971" y="1814698"/>
          <a:ext cx="11963558" cy="6027962"/>
        </p:xfrm>
        <a:graphic xmlns:a="http://schemas.openxmlformats.org/drawingml/2006/main">
          <a:graphicData uri="http://schemas.openxmlformats.org/drawingml/2006/table">
            <a:tbl>
              <a:tblPr firstCol="1" firstRow="1" lastCol="0" lastRow="0" bandCol="0" bandRow="0" rtl="0">
                <a:tableStyleId>{2708684C-4D16-4618-839F-0558EEFCDFE6}</a:tableStyleId>
              </a:tblPr>
              <a:tblGrid>
                <a:gridCol w="9025228"/>
                <a:gridCol w="2925628"/>
              </a:tblGrid>
              <a:tr h="628481">
                <a:tc>
                  <a:txBody>
                    <a:bodyPr/>
                    <a:lstStyle/>
                    <a:p>
                      <a:pPr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5A5950"/>
                          </a:solidFill>
                        </a:rPr>
                        <a:t>Area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500">
                          <a:solidFill>
                            <a:srgbClr val="5A5950"/>
                          </a:solidFill>
                        </a:rPr>
                        <a:t>Written Summaries of Progress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44854">
                <a:tc>
                  <a:txBody>
                    <a:bodyPr/>
                    <a:lstStyle/>
                    <a:p>
                      <a:pPr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500">
                          <a:solidFill>
                            <a:srgbClr val="5A5950"/>
                          </a:solidFill>
                        </a:rPr>
                        <a:t>English and/or French Language Arts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solidFill>
                            <a:srgbClr val="5A5950"/>
                          </a:solidFill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44854">
                <a:tc>
                  <a:txBody>
                    <a:bodyPr/>
                    <a:lstStyle/>
                    <a:p>
                      <a:pPr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500">
                          <a:solidFill>
                            <a:srgbClr val="5A5950"/>
                          </a:solidFill>
                        </a:rPr>
                        <a:t>Mathematics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solidFill>
                            <a:srgbClr val="5A5950"/>
                          </a:solidFill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44854">
                <a:tc>
                  <a:txBody>
                    <a:bodyPr/>
                    <a:lstStyle/>
                    <a:p>
                      <a:pPr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500">
                          <a:solidFill>
                            <a:srgbClr val="5A5950"/>
                          </a:solidFill>
                        </a:rPr>
                        <a:t>Science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solidFill>
                            <a:srgbClr val="5A5950"/>
                          </a:solidFill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44854">
                <a:tc>
                  <a:txBody>
                    <a:bodyPr/>
                    <a:lstStyle/>
                    <a:p>
                      <a:pPr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500">
                          <a:solidFill>
                            <a:srgbClr val="5A5950"/>
                          </a:solidFill>
                        </a:rPr>
                        <a:t>Social Studies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solidFill>
                            <a:srgbClr val="5A5950"/>
                          </a:solidFill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44854">
                <a:tc>
                  <a:txBody>
                    <a:bodyPr/>
                    <a:lstStyle/>
                    <a:p>
                      <a:pPr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500">
                          <a:solidFill>
                            <a:srgbClr val="5A5950"/>
                          </a:solidFill>
                        </a:rPr>
                        <a:t>Arts Education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solidFill>
                            <a:srgbClr val="5A5950"/>
                          </a:solidFill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44854">
                <a:tc>
                  <a:txBody>
                    <a:bodyPr/>
                    <a:lstStyle/>
                    <a:p>
                      <a:pPr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500">
                          <a:solidFill>
                            <a:srgbClr val="5A5950"/>
                          </a:solidFill>
                        </a:rPr>
                        <a:t>Physical and Health Education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solidFill>
                            <a:srgbClr val="5A5950"/>
                          </a:solidFill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44854">
                <a:tc>
                  <a:txBody>
                    <a:bodyPr/>
                    <a:lstStyle/>
                    <a:p>
                      <a:pPr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500">
                          <a:solidFill>
                            <a:srgbClr val="5A5950"/>
                          </a:solidFill>
                        </a:rPr>
                        <a:t>French (or other second language)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solidFill>
                            <a:srgbClr val="5A5950"/>
                          </a:solidFill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44854">
                <a:tc>
                  <a:txBody>
                    <a:bodyPr/>
                    <a:lstStyle/>
                    <a:p>
                      <a:pPr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500">
                          <a:solidFill>
                            <a:srgbClr val="5A5950"/>
                          </a:solidFill>
                        </a:rPr>
                        <a:t>Applied Design, Skills and Technologies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solidFill>
                            <a:srgbClr val="5A5950"/>
                          </a:solidFill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44854">
                <a:tc>
                  <a:txBody>
                    <a:bodyPr/>
                    <a:lstStyle/>
                    <a:p>
                      <a:pPr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500">
                          <a:solidFill>
                            <a:srgbClr val="5A5950"/>
                          </a:solidFill>
                        </a:rPr>
                        <a:t>Career Education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solidFill>
                            <a:srgbClr val="5A5950"/>
                          </a:solidFill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663735">
                <a:tc>
                  <a:txBody>
                    <a:bodyPr/>
                    <a:lstStyle/>
                    <a:p>
                      <a:pPr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500">
                          <a:solidFill>
                            <a:srgbClr val="5A5950"/>
                          </a:solidFill>
                        </a:rPr>
                        <a:t>Student Self-Assessment of Core Competencies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5A5950"/>
                          </a:solidFill>
                        </a:rPr>
                        <a:t>At least once, include student-selected evidence of and reflection on Core Competency development.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209301">
                <a:tc>
                  <a:txBody>
                    <a:bodyPr/>
                    <a:lstStyle/>
                    <a:p>
                      <a:pPr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500">
                          <a:solidFill>
                            <a:srgbClr val="5A5950"/>
                          </a:solidFill>
                        </a:rPr>
                        <a:t>Student Engagement and Behaviour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5A5950"/>
                          </a:solidFill>
                        </a:rPr>
                        <a:t>At least twice, provide written descriptive feedback (paper or digital) on student engagement and behaviour (e.g., growth in personal and social responsibility).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grpSp>
        <p:nvGrpSpPr>
          <p:cNvPr id="277" name="Group">
            <a:hlinkClick r:id="rId2" invalidUrl="" action="ppaction://hlinksldjump" tgtFrame="" tooltip="" history="1" highlightClick="0" endSnd="0"/>
          </p:cNvPr>
          <p:cNvGrpSpPr/>
          <p:nvPr/>
        </p:nvGrpSpPr>
        <p:grpSpPr>
          <a:xfrm>
            <a:off x="576538" y="8558338"/>
            <a:ext cx="3470529" cy="1356970"/>
            <a:chOff x="0" y="135280"/>
            <a:chExt cx="3470527" cy="1356969"/>
          </a:xfrm>
        </p:grpSpPr>
        <p:sp>
          <p:nvSpPr>
            <p:cNvPr id="275" name="Arrow 11"/>
            <p:cNvSpPr/>
            <p:nvPr/>
          </p:nvSpPr>
          <p:spPr>
            <a:xfrm flipH="1">
              <a:off x="0" y="135280"/>
              <a:ext cx="862691" cy="649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469" y="0"/>
                  </a:moveTo>
                  <a:cubicBezTo>
                    <a:pt x="13010" y="0"/>
                    <a:pt x="12551" y="232"/>
                    <a:pt x="12200" y="697"/>
                  </a:cubicBezTo>
                  <a:cubicBezTo>
                    <a:pt x="11500" y="1626"/>
                    <a:pt x="11500" y="3135"/>
                    <a:pt x="12200" y="4065"/>
                  </a:cubicBezTo>
                  <a:lnTo>
                    <a:pt x="15479" y="8419"/>
                  </a:lnTo>
                  <a:lnTo>
                    <a:pt x="1793" y="8419"/>
                  </a:lnTo>
                  <a:cubicBezTo>
                    <a:pt x="802" y="8419"/>
                    <a:pt x="0" y="9485"/>
                    <a:pt x="0" y="10800"/>
                  </a:cubicBezTo>
                  <a:cubicBezTo>
                    <a:pt x="0" y="12115"/>
                    <a:pt x="802" y="13181"/>
                    <a:pt x="1793" y="13181"/>
                  </a:cubicBezTo>
                  <a:lnTo>
                    <a:pt x="15479" y="13181"/>
                  </a:lnTo>
                  <a:lnTo>
                    <a:pt x="12200" y="17535"/>
                  </a:lnTo>
                  <a:cubicBezTo>
                    <a:pt x="11500" y="18465"/>
                    <a:pt x="11500" y="19974"/>
                    <a:pt x="12200" y="20903"/>
                  </a:cubicBezTo>
                  <a:cubicBezTo>
                    <a:pt x="12551" y="21368"/>
                    <a:pt x="13010" y="21600"/>
                    <a:pt x="13469" y="21600"/>
                  </a:cubicBezTo>
                  <a:cubicBezTo>
                    <a:pt x="13927" y="21600"/>
                    <a:pt x="14387" y="21368"/>
                    <a:pt x="14737" y="20903"/>
                  </a:cubicBezTo>
                  <a:lnTo>
                    <a:pt x="21074" y="12484"/>
                  </a:lnTo>
                  <a:cubicBezTo>
                    <a:pt x="21424" y="12019"/>
                    <a:pt x="21600" y="11409"/>
                    <a:pt x="21600" y="10800"/>
                  </a:cubicBezTo>
                  <a:cubicBezTo>
                    <a:pt x="21600" y="10191"/>
                    <a:pt x="21424" y="9581"/>
                    <a:pt x="21074" y="9116"/>
                  </a:cubicBezTo>
                  <a:lnTo>
                    <a:pt x="14737" y="697"/>
                  </a:lnTo>
                  <a:cubicBezTo>
                    <a:pt x="14387" y="232"/>
                    <a:pt x="13927" y="0"/>
                    <a:pt x="13469" y="0"/>
                  </a:cubicBezTo>
                  <a:close/>
                </a:path>
              </a:pathLst>
            </a:custGeom>
            <a:solidFill>
              <a:srgbClr val="84604A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</a:p>
          </p:txBody>
        </p:sp>
        <p:sp>
          <p:nvSpPr>
            <p:cNvPr id="276" name="Table of Contents"/>
            <p:cNvSpPr/>
            <p:nvPr/>
          </p:nvSpPr>
          <p:spPr>
            <a:xfrm>
              <a:off x="2200527" y="222249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300"/>
              </a:lvl1pPr>
            </a:lstStyle>
            <a:p>
              <a:pPr/>
              <a:r>
                <a:t>Table of Contents</a:t>
              </a:r>
            </a:p>
          </p:txBody>
        </p:sp>
      </p:grpSp>
      <p:grpSp>
        <p:nvGrpSpPr>
          <p:cNvPr id="280" name="Group">
            <a:hlinkClick r:id="rId3" invalidUrl="" action="ppaction://hlinksldjump" tgtFrame="" tooltip="" history="1" highlightClick="0" endSnd="0"/>
          </p:cNvPr>
          <p:cNvGrpSpPr/>
          <p:nvPr/>
        </p:nvGrpSpPr>
        <p:grpSpPr>
          <a:xfrm>
            <a:off x="10337799" y="8558338"/>
            <a:ext cx="1456164" cy="1356970"/>
            <a:chOff x="344757" y="135280"/>
            <a:chExt cx="1456162" cy="1356969"/>
          </a:xfrm>
        </p:grpSpPr>
        <p:sp>
          <p:nvSpPr>
            <p:cNvPr id="278" name="Arrow 11"/>
            <p:cNvSpPr/>
            <p:nvPr/>
          </p:nvSpPr>
          <p:spPr>
            <a:xfrm>
              <a:off x="938229" y="135280"/>
              <a:ext cx="862691" cy="649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469" y="0"/>
                  </a:moveTo>
                  <a:cubicBezTo>
                    <a:pt x="13010" y="0"/>
                    <a:pt x="12551" y="232"/>
                    <a:pt x="12200" y="697"/>
                  </a:cubicBezTo>
                  <a:cubicBezTo>
                    <a:pt x="11500" y="1626"/>
                    <a:pt x="11500" y="3135"/>
                    <a:pt x="12200" y="4065"/>
                  </a:cubicBezTo>
                  <a:lnTo>
                    <a:pt x="15479" y="8419"/>
                  </a:lnTo>
                  <a:lnTo>
                    <a:pt x="1793" y="8419"/>
                  </a:lnTo>
                  <a:cubicBezTo>
                    <a:pt x="802" y="8419"/>
                    <a:pt x="0" y="9485"/>
                    <a:pt x="0" y="10800"/>
                  </a:cubicBezTo>
                  <a:cubicBezTo>
                    <a:pt x="0" y="12115"/>
                    <a:pt x="802" y="13181"/>
                    <a:pt x="1793" y="13181"/>
                  </a:cubicBezTo>
                  <a:lnTo>
                    <a:pt x="15479" y="13181"/>
                  </a:lnTo>
                  <a:lnTo>
                    <a:pt x="12200" y="17535"/>
                  </a:lnTo>
                  <a:cubicBezTo>
                    <a:pt x="11500" y="18465"/>
                    <a:pt x="11500" y="19974"/>
                    <a:pt x="12200" y="20903"/>
                  </a:cubicBezTo>
                  <a:cubicBezTo>
                    <a:pt x="12551" y="21368"/>
                    <a:pt x="13010" y="21600"/>
                    <a:pt x="13469" y="21600"/>
                  </a:cubicBezTo>
                  <a:cubicBezTo>
                    <a:pt x="13927" y="21600"/>
                    <a:pt x="14387" y="21368"/>
                    <a:pt x="14737" y="20903"/>
                  </a:cubicBezTo>
                  <a:lnTo>
                    <a:pt x="21074" y="12484"/>
                  </a:lnTo>
                  <a:cubicBezTo>
                    <a:pt x="21424" y="12019"/>
                    <a:pt x="21600" y="11409"/>
                    <a:pt x="21600" y="10800"/>
                  </a:cubicBezTo>
                  <a:cubicBezTo>
                    <a:pt x="21600" y="10191"/>
                    <a:pt x="21424" y="9581"/>
                    <a:pt x="21074" y="9116"/>
                  </a:cubicBezTo>
                  <a:lnTo>
                    <a:pt x="14737" y="697"/>
                  </a:lnTo>
                  <a:cubicBezTo>
                    <a:pt x="14387" y="232"/>
                    <a:pt x="13927" y="0"/>
                    <a:pt x="13469" y="0"/>
                  </a:cubicBezTo>
                  <a:close/>
                </a:path>
              </a:pathLst>
            </a:custGeom>
            <a:solidFill>
              <a:srgbClr val="84604A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50800" dist="12700" dir="0">
                <a:srgbClr val="000000">
                  <a:alpha val="6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F2EBDB"/>
                  </a:solidFill>
                </a:defRPr>
              </a:pPr>
            </a:p>
          </p:txBody>
        </p:sp>
        <p:sp>
          <p:nvSpPr>
            <p:cNvPr id="279" name="Back"/>
            <p:cNvSpPr/>
            <p:nvPr/>
          </p:nvSpPr>
          <p:spPr>
            <a:xfrm>
              <a:off x="344757" y="222249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300"/>
              </a:lvl1pPr>
            </a:lstStyle>
            <a:p>
              <a:pPr/>
              <a:r>
                <a:t>Back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ummary of Progress - What to Includ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38150">
              <a:defRPr sz="5550">
                <a:effectLst>
                  <a:outerShdw sx="100000" sy="100000" kx="0" ky="0" algn="b" rotWithShape="0" blurRad="19050" dist="19050" dir="15900000">
                    <a:srgbClr val="595650">
                      <a:alpha val="33000"/>
                    </a:srgbClr>
                  </a:outerShdw>
                </a:effectLst>
              </a:defRPr>
            </a:lvl1pPr>
          </a:lstStyle>
          <a:p>
            <a:pPr/>
            <a:r>
              <a:t>Summary of Progress - What to Include</a:t>
            </a:r>
          </a:p>
        </p:txBody>
      </p:sp>
      <p:sp>
        <p:nvSpPr>
          <p:cNvPr id="283" name="A level from the Provincial scale for each area of learning. (emerging, developing, proficient, extending)…"/>
          <p:cNvSpPr txBox="1"/>
          <p:nvPr>
            <p:ph type="body" idx="1"/>
          </p:nvPr>
        </p:nvSpPr>
        <p:spPr>
          <a:xfrm>
            <a:off x="762000" y="2019300"/>
            <a:ext cx="11480800" cy="5715000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A level from the Provincial scale for each area of learning. (emerging, developing, proficient, extending)</a:t>
            </a:r>
          </a:p>
          <a:p>
            <a:pPr>
              <a:buBlip>
                <a:blip r:embed="rId2"/>
              </a:buBlip>
            </a:pPr>
            <a:r>
              <a:t>Strength-based comments that describe where the student is at, where they are going and how they are going to get there.</a:t>
            </a:r>
          </a:p>
          <a:p>
            <a:pPr>
              <a:buBlip>
                <a:blip r:embed="rId2"/>
              </a:buBlip>
            </a:pPr>
            <a:r>
              <a:t>See sample summaries and comments </a:t>
            </a:r>
            <a:r>
              <a:rPr u="sng">
                <a:hlinkClick r:id="rId3" invalidUrl="" action="" tgtFrame="" tooltip="" history="1" highlightClick="0" endSnd="0"/>
              </a:rPr>
              <a:t>here</a:t>
            </a:r>
            <a:r>
              <a:t>.</a:t>
            </a:r>
          </a:p>
        </p:txBody>
      </p:sp>
      <p:grpSp>
        <p:nvGrpSpPr>
          <p:cNvPr id="286" name="Group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576538" y="8558338"/>
            <a:ext cx="3470529" cy="1356970"/>
            <a:chOff x="0" y="135280"/>
            <a:chExt cx="3470527" cy="1356969"/>
          </a:xfrm>
        </p:grpSpPr>
        <p:sp>
          <p:nvSpPr>
            <p:cNvPr id="284" name="Arrow 11"/>
            <p:cNvSpPr/>
            <p:nvPr/>
          </p:nvSpPr>
          <p:spPr>
            <a:xfrm flipH="1">
              <a:off x="0" y="135280"/>
              <a:ext cx="862691" cy="649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469" y="0"/>
                  </a:moveTo>
                  <a:cubicBezTo>
                    <a:pt x="13010" y="0"/>
                    <a:pt x="12551" y="232"/>
                    <a:pt x="12200" y="697"/>
                  </a:cubicBezTo>
                  <a:cubicBezTo>
                    <a:pt x="11500" y="1626"/>
                    <a:pt x="11500" y="3135"/>
                    <a:pt x="12200" y="4065"/>
                  </a:cubicBezTo>
                  <a:lnTo>
                    <a:pt x="15479" y="8419"/>
                  </a:lnTo>
                  <a:lnTo>
                    <a:pt x="1793" y="8419"/>
                  </a:lnTo>
                  <a:cubicBezTo>
                    <a:pt x="802" y="8419"/>
                    <a:pt x="0" y="9485"/>
                    <a:pt x="0" y="10800"/>
                  </a:cubicBezTo>
                  <a:cubicBezTo>
                    <a:pt x="0" y="12115"/>
                    <a:pt x="802" y="13181"/>
                    <a:pt x="1793" y="13181"/>
                  </a:cubicBezTo>
                  <a:lnTo>
                    <a:pt x="15479" y="13181"/>
                  </a:lnTo>
                  <a:lnTo>
                    <a:pt x="12200" y="17535"/>
                  </a:lnTo>
                  <a:cubicBezTo>
                    <a:pt x="11500" y="18465"/>
                    <a:pt x="11500" y="19974"/>
                    <a:pt x="12200" y="20903"/>
                  </a:cubicBezTo>
                  <a:cubicBezTo>
                    <a:pt x="12551" y="21368"/>
                    <a:pt x="13010" y="21600"/>
                    <a:pt x="13469" y="21600"/>
                  </a:cubicBezTo>
                  <a:cubicBezTo>
                    <a:pt x="13927" y="21600"/>
                    <a:pt x="14387" y="21368"/>
                    <a:pt x="14737" y="20903"/>
                  </a:cubicBezTo>
                  <a:lnTo>
                    <a:pt x="21074" y="12484"/>
                  </a:lnTo>
                  <a:cubicBezTo>
                    <a:pt x="21424" y="12019"/>
                    <a:pt x="21600" y="11409"/>
                    <a:pt x="21600" y="10800"/>
                  </a:cubicBezTo>
                  <a:cubicBezTo>
                    <a:pt x="21600" y="10191"/>
                    <a:pt x="21424" y="9581"/>
                    <a:pt x="21074" y="9116"/>
                  </a:cubicBezTo>
                  <a:lnTo>
                    <a:pt x="14737" y="697"/>
                  </a:lnTo>
                  <a:cubicBezTo>
                    <a:pt x="14387" y="232"/>
                    <a:pt x="13927" y="0"/>
                    <a:pt x="13469" y="0"/>
                  </a:cubicBezTo>
                  <a:close/>
                </a:path>
              </a:pathLst>
            </a:custGeom>
            <a:solidFill>
              <a:srgbClr val="84604A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</a:p>
          </p:txBody>
        </p:sp>
        <p:sp>
          <p:nvSpPr>
            <p:cNvPr id="285" name="Table of Contents"/>
            <p:cNvSpPr/>
            <p:nvPr/>
          </p:nvSpPr>
          <p:spPr>
            <a:xfrm>
              <a:off x="2200527" y="222249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300"/>
              </a:lvl1pPr>
            </a:lstStyle>
            <a:p>
              <a:pPr/>
              <a:r>
                <a:t>Table of Contents</a:t>
              </a:r>
            </a:p>
          </p:txBody>
        </p:sp>
      </p:grpSp>
      <p:grpSp>
        <p:nvGrpSpPr>
          <p:cNvPr id="289" name="Group">
            <a:hlinkClick r:id="rId5" invalidUrl="" action="ppaction://hlinksldjump" tgtFrame="" tooltip="" history="1" highlightClick="0" endSnd="0"/>
          </p:cNvPr>
          <p:cNvGrpSpPr/>
          <p:nvPr/>
        </p:nvGrpSpPr>
        <p:grpSpPr>
          <a:xfrm>
            <a:off x="10337799" y="8558338"/>
            <a:ext cx="1456164" cy="1356970"/>
            <a:chOff x="344757" y="135280"/>
            <a:chExt cx="1456162" cy="1356969"/>
          </a:xfrm>
        </p:grpSpPr>
        <p:sp>
          <p:nvSpPr>
            <p:cNvPr id="287" name="Arrow 11"/>
            <p:cNvSpPr/>
            <p:nvPr/>
          </p:nvSpPr>
          <p:spPr>
            <a:xfrm>
              <a:off x="938229" y="135280"/>
              <a:ext cx="862691" cy="649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469" y="0"/>
                  </a:moveTo>
                  <a:cubicBezTo>
                    <a:pt x="13010" y="0"/>
                    <a:pt x="12551" y="232"/>
                    <a:pt x="12200" y="697"/>
                  </a:cubicBezTo>
                  <a:cubicBezTo>
                    <a:pt x="11500" y="1626"/>
                    <a:pt x="11500" y="3135"/>
                    <a:pt x="12200" y="4065"/>
                  </a:cubicBezTo>
                  <a:lnTo>
                    <a:pt x="15479" y="8419"/>
                  </a:lnTo>
                  <a:lnTo>
                    <a:pt x="1793" y="8419"/>
                  </a:lnTo>
                  <a:cubicBezTo>
                    <a:pt x="802" y="8419"/>
                    <a:pt x="0" y="9485"/>
                    <a:pt x="0" y="10800"/>
                  </a:cubicBezTo>
                  <a:cubicBezTo>
                    <a:pt x="0" y="12115"/>
                    <a:pt x="802" y="13181"/>
                    <a:pt x="1793" y="13181"/>
                  </a:cubicBezTo>
                  <a:lnTo>
                    <a:pt x="15479" y="13181"/>
                  </a:lnTo>
                  <a:lnTo>
                    <a:pt x="12200" y="17535"/>
                  </a:lnTo>
                  <a:cubicBezTo>
                    <a:pt x="11500" y="18465"/>
                    <a:pt x="11500" y="19974"/>
                    <a:pt x="12200" y="20903"/>
                  </a:cubicBezTo>
                  <a:cubicBezTo>
                    <a:pt x="12551" y="21368"/>
                    <a:pt x="13010" y="21600"/>
                    <a:pt x="13469" y="21600"/>
                  </a:cubicBezTo>
                  <a:cubicBezTo>
                    <a:pt x="13927" y="21600"/>
                    <a:pt x="14387" y="21368"/>
                    <a:pt x="14737" y="20903"/>
                  </a:cubicBezTo>
                  <a:lnTo>
                    <a:pt x="21074" y="12484"/>
                  </a:lnTo>
                  <a:cubicBezTo>
                    <a:pt x="21424" y="12019"/>
                    <a:pt x="21600" y="11409"/>
                    <a:pt x="21600" y="10800"/>
                  </a:cubicBezTo>
                  <a:cubicBezTo>
                    <a:pt x="21600" y="10191"/>
                    <a:pt x="21424" y="9581"/>
                    <a:pt x="21074" y="9116"/>
                  </a:cubicBezTo>
                  <a:lnTo>
                    <a:pt x="14737" y="697"/>
                  </a:lnTo>
                  <a:cubicBezTo>
                    <a:pt x="14387" y="232"/>
                    <a:pt x="13927" y="0"/>
                    <a:pt x="13469" y="0"/>
                  </a:cubicBezTo>
                  <a:close/>
                </a:path>
              </a:pathLst>
            </a:custGeom>
            <a:solidFill>
              <a:srgbClr val="84604A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50800" dist="12700" dir="0">
                <a:srgbClr val="000000">
                  <a:alpha val="6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F2EBDB"/>
                  </a:solidFill>
                </a:defRPr>
              </a:pPr>
            </a:p>
          </p:txBody>
        </p:sp>
        <p:sp>
          <p:nvSpPr>
            <p:cNvPr id="288" name="Back"/>
            <p:cNvSpPr/>
            <p:nvPr/>
          </p:nvSpPr>
          <p:spPr>
            <a:xfrm>
              <a:off x="344757" y="222249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300"/>
              </a:lvl1pPr>
            </a:lstStyle>
            <a:p>
              <a:pPr/>
              <a:r>
                <a:t>Back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Engaging Paren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Engaging Parents</a:t>
            </a:r>
          </a:p>
        </p:txBody>
      </p:sp>
      <p:sp>
        <p:nvSpPr>
          <p:cNvPr id="292" name="Messaging…"/>
          <p:cNvSpPr txBox="1"/>
          <p:nvPr>
            <p:ph type="body" idx="1"/>
          </p:nvPr>
        </p:nvSpPr>
        <p:spPr>
          <a:xfrm>
            <a:off x="762000" y="2019300"/>
            <a:ext cx="11480800" cy="5715000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rPr u="sng">
                <a:hlinkClick r:id="rId3" invalidUrl="" action="" tgtFrame="" tooltip="" history="1" highlightClick="0" endSnd="0"/>
              </a:rPr>
              <a:t>Messaging</a:t>
            </a:r>
          </a:p>
          <a:p>
            <a:pPr>
              <a:buBlip>
                <a:blip r:embed="rId2"/>
              </a:buBlip>
            </a:pPr>
            <a:r>
              <a:rPr u="sng">
                <a:hlinkClick r:id="rId4" invalidUrl="" action="" tgtFrame="" tooltip="" history="1" highlightClick="0" endSnd="0"/>
              </a:rPr>
              <a:t>Giving access to EdInform</a:t>
            </a:r>
          </a:p>
          <a:p>
            <a:pPr>
              <a:buBlip>
                <a:blip r:embed="rId2"/>
              </a:buBlip>
            </a:pPr>
            <a:r>
              <a:rPr u="sng">
                <a:hlinkClick r:id="rId3" invalidUrl="" action="" tgtFrame="" tooltip="" history="1" highlightClick="0" endSnd="0"/>
              </a:rPr>
              <a:t>Encouraging positive feedback from parents to students</a:t>
            </a:r>
          </a:p>
        </p:txBody>
      </p:sp>
      <p:grpSp>
        <p:nvGrpSpPr>
          <p:cNvPr id="295" name="Group">
            <a:hlinkClick r:id="rId5" invalidUrl="" action="ppaction://hlinksldjump" tgtFrame="" tooltip="" history="1" highlightClick="0" endSnd="0"/>
          </p:cNvPr>
          <p:cNvGrpSpPr/>
          <p:nvPr/>
        </p:nvGrpSpPr>
        <p:grpSpPr>
          <a:xfrm>
            <a:off x="576538" y="8558338"/>
            <a:ext cx="3470529" cy="1356970"/>
            <a:chOff x="0" y="135280"/>
            <a:chExt cx="3470527" cy="1356969"/>
          </a:xfrm>
        </p:grpSpPr>
        <p:sp>
          <p:nvSpPr>
            <p:cNvPr id="293" name="Arrow 11"/>
            <p:cNvSpPr/>
            <p:nvPr/>
          </p:nvSpPr>
          <p:spPr>
            <a:xfrm flipH="1">
              <a:off x="0" y="135280"/>
              <a:ext cx="862691" cy="649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469" y="0"/>
                  </a:moveTo>
                  <a:cubicBezTo>
                    <a:pt x="13010" y="0"/>
                    <a:pt x="12551" y="232"/>
                    <a:pt x="12200" y="697"/>
                  </a:cubicBezTo>
                  <a:cubicBezTo>
                    <a:pt x="11500" y="1626"/>
                    <a:pt x="11500" y="3135"/>
                    <a:pt x="12200" y="4065"/>
                  </a:cubicBezTo>
                  <a:lnTo>
                    <a:pt x="15479" y="8419"/>
                  </a:lnTo>
                  <a:lnTo>
                    <a:pt x="1793" y="8419"/>
                  </a:lnTo>
                  <a:cubicBezTo>
                    <a:pt x="802" y="8419"/>
                    <a:pt x="0" y="9485"/>
                    <a:pt x="0" y="10800"/>
                  </a:cubicBezTo>
                  <a:cubicBezTo>
                    <a:pt x="0" y="12115"/>
                    <a:pt x="802" y="13181"/>
                    <a:pt x="1793" y="13181"/>
                  </a:cubicBezTo>
                  <a:lnTo>
                    <a:pt x="15479" y="13181"/>
                  </a:lnTo>
                  <a:lnTo>
                    <a:pt x="12200" y="17535"/>
                  </a:lnTo>
                  <a:cubicBezTo>
                    <a:pt x="11500" y="18465"/>
                    <a:pt x="11500" y="19974"/>
                    <a:pt x="12200" y="20903"/>
                  </a:cubicBezTo>
                  <a:cubicBezTo>
                    <a:pt x="12551" y="21368"/>
                    <a:pt x="13010" y="21600"/>
                    <a:pt x="13469" y="21600"/>
                  </a:cubicBezTo>
                  <a:cubicBezTo>
                    <a:pt x="13927" y="21600"/>
                    <a:pt x="14387" y="21368"/>
                    <a:pt x="14737" y="20903"/>
                  </a:cubicBezTo>
                  <a:lnTo>
                    <a:pt x="21074" y="12484"/>
                  </a:lnTo>
                  <a:cubicBezTo>
                    <a:pt x="21424" y="12019"/>
                    <a:pt x="21600" y="11409"/>
                    <a:pt x="21600" y="10800"/>
                  </a:cubicBezTo>
                  <a:cubicBezTo>
                    <a:pt x="21600" y="10191"/>
                    <a:pt x="21424" y="9581"/>
                    <a:pt x="21074" y="9116"/>
                  </a:cubicBezTo>
                  <a:lnTo>
                    <a:pt x="14737" y="697"/>
                  </a:lnTo>
                  <a:cubicBezTo>
                    <a:pt x="14387" y="232"/>
                    <a:pt x="13927" y="0"/>
                    <a:pt x="13469" y="0"/>
                  </a:cubicBezTo>
                  <a:close/>
                </a:path>
              </a:pathLst>
            </a:custGeom>
            <a:solidFill>
              <a:srgbClr val="84604A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</a:p>
          </p:txBody>
        </p:sp>
        <p:sp>
          <p:nvSpPr>
            <p:cNvPr id="294" name="Table of Contents"/>
            <p:cNvSpPr/>
            <p:nvPr/>
          </p:nvSpPr>
          <p:spPr>
            <a:xfrm>
              <a:off x="2200527" y="222249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300"/>
              </a:lvl1pPr>
            </a:lstStyle>
            <a:p>
              <a:pPr/>
              <a:r>
                <a:t>Table of Contents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Resourc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Resources</a:t>
            </a:r>
          </a:p>
        </p:txBody>
      </p:sp>
      <p:sp>
        <p:nvSpPr>
          <p:cNvPr id="298" name="District Learning Team…"/>
          <p:cNvSpPr txBox="1"/>
          <p:nvPr>
            <p:ph type="body" idx="1"/>
          </p:nvPr>
        </p:nvSpPr>
        <p:spPr>
          <a:xfrm>
            <a:off x="762000" y="2019300"/>
            <a:ext cx="11480800" cy="5715000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District Learning Team</a:t>
            </a:r>
          </a:p>
          <a:p>
            <a:pPr>
              <a:buBlip>
                <a:blip r:embed="rId2"/>
              </a:buBlip>
            </a:pPr>
            <a:r>
              <a:rPr u="sng">
                <a:hlinkClick r:id="rId3" invalidUrl="" action="" tgtFrame="" tooltip="" history="1" highlightClick="0" endSnd="0"/>
              </a:rPr>
              <a:t>District CSL Website</a:t>
            </a:r>
          </a:p>
          <a:p>
            <a:pPr>
              <a:buBlip>
                <a:blip r:embed="rId2"/>
              </a:buBlip>
            </a:pPr>
            <a:r>
              <a:t>Collaboration with Colleagues</a:t>
            </a:r>
          </a:p>
          <a:p>
            <a:pPr>
              <a:buBlip>
                <a:blip r:embed="rId2"/>
              </a:buBlip>
            </a:pPr>
            <a:r>
              <a:t>Books in the DLC</a:t>
            </a:r>
          </a:p>
        </p:txBody>
      </p:sp>
      <p:grpSp>
        <p:nvGrpSpPr>
          <p:cNvPr id="301" name="Group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576538" y="8558338"/>
            <a:ext cx="3470529" cy="1356970"/>
            <a:chOff x="0" y="135280"/>
            <a:chExt cx="3470527" cy="1356969"/>
          </a:xfrm>
        </p:grpSpPr>
        <p:sp>
          <p:nvSpPr>
            <p:cNvPr id="299" name="Arrow 11"/>
            <p:cNvSpPr/>
            <p:nvPr/>
          </p:nvSpPr>
          <p:spPr>
            <a:xfrm flipH="1">
              <a:off x="0" y="135280"/>
              <a:ext cx="862691" cy="649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469" y="0"/>
                  </a:moveTo>
                  <a:cubicBezTo>
                    <a:pt x="13010" y="0"/>
                    <a:pt x="12551" y="232"/>
                    <a:pt x="12200" y="697"/>
                  </a:cubicBezTo>
                  <a:cubicBezTo>
                    <a:pt x="11500" y="1626"/>
                    <a:pt x="11500" y="3135"/>
                    <a:pt x="12200" y="4065"/>
                  </a:cubicBezTo>
                  <a:lnTo>
                    <a:pt x="15479" y="8419"/>
                  </a:lnTo>
                  <a:lnTo>
                    <a:pt x="1793" y="8419"/>
                  </a:lnTo>
                  <a:cubicBezTo>
                    <a:pt x="802" y="8419"/>
                    <a:pt x="0" y="9485"/>
                    <a:pt x="0" y="10800"/>
                  </a:cubicBezTo>
                  <a:cubicBezTo>
                    <a:pt x="0" y="12115"/>
                    <a:pt x="802" y="13181"/>
                    <a:pt x="1793" y="13181"/>
                  </a:cubicBezTo>
                  <a:lnTo>
                    <a:pt x="15479" y="13181"/>
                  </a:lnTo>
                  <a:lnTo>
                    <a:pt x="12200" y="17535"/>
                  </a:lnTo>
                  <a:cubicBezTo>
                    <a:pt x="11500" y="18465"/>
                    <a:pt x="11500" y="19974"/>
                    <a:pt x="12200" y="20903"/>
                  </a:cubicBezTo>
                  <a:cubicBezTo>
                    <a:pt x="12551" y="21368"/>
                    <a:pt x="13010" y="21600"/>
                    <a:pt x="13469" y="21600"/>
                  </a:cubicBezTo>
                  <a:cubicBezTo>
                    <a:pt x="13927" y="21600"/>
                    <a:pt x="14387" y="21368"/>
                    <a:pt x="14737" y="20903"/>
                  </a:cubicBezTo>
                  <a:lnTo>
                    <a:pt x="21074" y="12484"/>
                  </a:lnTo>
                  <a:cubicBezTo>
                    <a:pt x="21424" y="12019"/>
                    <a:pt x="21600" y="11409"/>
                    <a:pt x="21600" y="10800"/>
                  </a:cubicBezTo>
                  <a:cubicBezTo>
                    <a:pt x="21600" y="10191"/>
                    <a:pt x="21424" y="9581"/>
                    <a:pt x="21074" y="9116"/>
                  </a:cubicBezTo>
                  <a:lnTo>
                    <a:pt x="14737" y="697"/>
                  </a:lnTo>
                  <a:cubicBezTo>
                    <a:pt x="14387" y="232"/>
                    <a:pt x="13927" y="0"/>
                    <a:pt x="13469" y="0"/>
                  </a:cubicBezTo>
                  <a:close/>
                </a:path>
              </a:pathLst>
            </a:custGeom>
            <a:solidFill>
              <a:srgbClr val="84604A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</a:p>
          </p:txBody>
        </p:sp>
        <p:sp>
          <p:nvSpPr>
            <p:cNvPr id="300" name="Table of Contents"/>
            <p:cNvSpPr/>
            <p:nvPr/>
          </p:nvSpPr>
          <p:spPr>
            <a:xfrm>
              <a:off x="2200527" y="222249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300"/>
              </a:lvl1pPr>
            </a:lstStyle>
            <a:p>
              <a:pPr/>
              <a:r>
                <a:t>Table of Contents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etting the Con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Setting the Context</a:t>
            </a:r>
          </a:p>
        </p:txBody>
      </p:sp>
      <p:sp>
        <p:nvSpPr>
          <p:cNvPr id="133" name="We are moving from a model of reporting to parents to communicating with parents on an on-going basis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501395" indent="-501395" defTabSz="549148">
              <a:spcBef>
                <a:spcPts val="3900"/>
              </a:spcBef>
              <a:buBlip>
                <a:blip r:embed="rId2"/>
              </a:buBlip>
              <a:defRPr sz="3948"/>
            </a:pPr>
            <a:r>
              <a:t>We are moving from a model of reporting </a:t>
            </a:r>
            <a:r>
              <a:rPr b="1"/>
              <a:t>to</a:t>
            </a:r>
            <a:r>
              <a:t> parents to communicating </a:t>
            </a:r>
            <a:r>
              <a:rPr b="1"/>
              <a:t>with</a:t>
            </a:r>
            <a:r>
              <a:t> parents on an on-going basis.</a:t>
            </a:r>
          </a:p>
          <a:p>
            <a:pPr marL="501395" indent="-501395" defTabSz="549148">
              <a:spcBef>
                <a:spcPts val="3900"/>
              </a:spcBef>
              <a:buBlip>
                <a:blip r:embed="rId2"/>
              </a:buBlip>
              <a:defRPr sz="3948"/>
            </a:pPr>
            <a:r>
              <a:t>The current redesigned curriculum with its greater emphasis on the curricular competencies has given us an opportunity to rethink the way we assess and report on student progress. </a:t>
            </a:r>
          </a:p>
          <a:p>
            <a:pPr marL="501395" indent="-501395" defTabSz="549148">
              <a:spcBef>
                <a:spcPts val="3900"/>
              </a:spcBef>
              <a:buBlip>
                <a:blip r:embed="rId2"/>
              </a:buBlip>
              <a:defRPr sz="3948"/>
            </a:pPr>
            <a:r>
              <a:t>This direction is based on current research and practice.</a:t>
            </a:r>
          </a:p>
        </p:txBody>
      </p:sp>
      <p:grpSp>
        <p:nvGrpSpPr>
          <p:cNvPr id="136" name="Group">
            <a:hlinkClick r:id="rId3" invalidUrl="" action="ppaction://hlinksldjump" tgtFrame="" tooltip="" history="1" highlightClick="0" endSnd="0"/>
          </p:cNvPr>
          <p:cNvGrpSpPr/>
          <p:nvPr/>
        </p:nvGrpSpPr>
        <p:grpSpPr>
          <a:xfrm>
            <a:off x="508805" y="8774238"/>
            <a:ext cx="3470529" cy="1356970"/>
            <a:chOff x="0" y="135280"/>
            <a:chExt cx="3470527" cy="1356969"/>
          </a:xfrm>
        </p:grpSpPr>
        <p:sp>
          <p:nvSpPr>
            <p:cNvPr id="134" name="Arrow 11"/>
            <p:cNvSpPr/>
            <p:nvPr/>
          </p:nvSpPr>
          <p:spPr>
            <a:xfrm flipH="1">
              <a:off x="0" y="135280"/>
              <a:ext cx="862691" cy="649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469" y="0"/>
                  </a:moveTo>
                  <a:cubicBezTo>
                    <a:pt x="13010" y="0"/>
                    <a:pt x="12551" y="232"/>
                    <a:pt x="12200" y="697"/>
                  </a:cubicBezTo>
                  <a:cubicBezTo>
                    <a:pt x="11500" y="1626"/>
                    <a:pt x="11500" y="3135"/>
                    <a:pt x="12200" y="4065"/>
                  </a:cubicBezTo>
                  <a:lnTo>
                    <a:pt x="15479" y="8419"/>
                  </a:lnTo>
                  <a:lnTo>
                    <a:pt x="1793" y="8419"/>
                  </a:lnTo>
                  <a:cubicBezTo>
                    <a:pt x="802" y="8419"/>
                    <a:pt x="0" y="9485"/>
                    <a:pt x="0" y="10800"/>
                  </a:cubicBezTo>
                  <a:cubicBezTo>
                    <a:pt x="0" y="12115"/>
                    <a:pt x="802" y="13181"/>
                    <a:pt x="1793" y="13181"/>
                  </a:cubicBezTo>
                  <a:lnTo>
                    <a:pt x="15479" y="13181"/>
                  </a:lnTo>
                  <a:lnTo>
                    <a:pt x="12200" y="17535"/>
                  </a:lnTo>
                  <a:cubicBezTo>
                    <a:pt x="11500" y="18465"/>
                    <a:pt x="11500" y="19974"/>
                    <a:pt x="12200" y="20903"/>
                  </a:cubicBezTo>
                  <a:cubicBezTo>
                    <a:pt x="12551" y="21368"/>
                    <a:pt x="13010" y="21600"/>
                    <a:pt x="13469" y="21600"/>
                  </a:cubicBezTo>
                  <a:cubicBezTo>
                    <a:pt x="13927" y="21600"/>
                    <a:pt x="14387" y="21368"/>
                    <a:pt x="14737" y="20903"/>
                  </a:cubicBezTo>
                  <a:lnTo>
                    <a:pt x="21074" y="12484"/>
                  </a:lnTo>
                  <a:cubicBezTo>
                    <a:pt x="21424" y="12019"/>
                    <a:pt x="21600" y="11409"/>
                    <a:pt x="21600" y="10800"/>
                  </a:cubicBezTo>
                  <a:cubicBezTo>
                    <a:pt x="21600" y="10191"/>
                    <a:pt x="21424" y="9581"/>
                    <a:pt x="21074" y="9116"/>
                  </a:cubicBezTo>
                  <a:lnTo>
                    <a:pt x="14737" y="697"/>
                  </a:lnTo>
                  <a:cubicBezTo>
                    <a:pt x="14387" y="232"/>
                    <a:pt x="13927" y="0"/>
                    <a:pt x="13469" y="0"/>
                  </a:cubicBezTo>
                  <a:close/>
                </a:path>
              </a:pathLst>
            </a:custGeom>
            <a:solidFill>
              <a:srgbClr val="84604A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</a:p>
          </p:txBody>
        </p:sp>
        <p:sp>
          <p:nvSpPr>
            <p:cNvPr id="135" name="Table of Contents"/>
            <p:cNvSpPr/>
            <p:nvPr/>
          </p:nvSpPr>
          <p:spPr>
            <a:xfrm>
              <a:off x="2200527" y="222249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300"/>
              </a:lvl1pPr>
            </a:lstStyle>
            <a:p>
              <a:pPr/>
              <a:r>
                <a:t>Table of Contents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Basic Requirements"/>
          <p:cNvSpPr txBox="1"/>
          <p:nvPr>
            <p:ph type="title"/>
          </p:nvPr>
        </p:nvSpPr>
        <p:spPr>
          <a:xfrm>
            <a:off x="1303866" y="-8467"/>
            <a:ext cx="11480801" cy="1524001"/>
          </a:xfrm>
          <a:prstGeom prst="rect">
            <a:avLst/>
          </a:prstGeom>
        </p:spPr>
        <p:txBody>
          <a:bodyPr/>
          <a:lstStyle/>
          <a:p>
            <a:pPr/>
            <a:r>
              <a:t>Basic Requirements</a:t>
            </a:r>
          </a:p>
        </p:txBody>
      </p:sp>
      <p:graphicFrame>
        <p:nvGraphicFramePr>
          <p:cNvPr id="139" name="Table"/>
          <p:cNvGraphicFramePr/>
          <p:nvPr/>
        </p:nvGraphicFramePr>
        <p:xfrm>
          <a:off x="942553" y="1453545"/>
          <a:ext cx="11394638" cy="7148721"/>
        </p:xfrm>
        <a:graphic xmlns:a="http://schemas.openxmlformats.org/drawingml/2006/main">
          <a:graphicData uri="http://schemas.openxmlformats.org/drawingml/2006/table">
            <a:tbl>
              <a:tblPr firstCol="1" firstRow="1" lastCol="0" lastRow="0" bandCol="0" bandRow="0" rtl="0">
                <a:tableStyleId>{2708684C-4D16-4618-839F-0558EEFCDFE6}</a:tableStyleId>
              </a:tblPr>
              <a:tblGrid>
                <a:gridCol w="6464854"/>
                <a:gridCol w="2568112"/>
                <a:gridCol w="2348970"/>
              </a:tblGrid>
              <a:tr h="1231976">
                <a:tc>
                  <a:txBody>
                    <a:bodyPr/>
                    <a:lstStyle/>
                    <a:p>
                      <a:pPr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5A5950"/>
                          </a:solidFill>
                        </a:rPr>
                        <a:t>Area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500">
                          <a:solidFill>
                            <a:srgbClr val="5A5950"/>
                          </a:solidFill>
                        </a:rPr>
                        <a:t>Communication using Points of Progress (e.g. digital or paper portfolios, meetings, email, phone calls)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500">
                          <a:solidFill>
                            <a:srgbClr val="5A5950"/>
                          </a:solidFill>
                        </a:rPr>
                        <a:t>Written Summaries of Progress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05543">
                <a:tc>
                  <a:txBody>
                    <a:bodyPr/>
                    <a:lstStyle/>
                    <a:p>
                      <a:pPr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700">
                          <a:solidFill>
                            <a:srgbClr val="5A5950"/>
                          </a:solidFill>
                        </a:rPr>
                        <a:t>English and/or French Language Arts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900">
                          <a:solidFill>
                            <a:srgbClr val="5A5950"/>
                          </a:solidFill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900">
                          <a:solidFill>
                            <a:srgbClr val="5A5950"/>
                          </a:solidFill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85254">
                <a:tc>
                  <a:txBody>
                    <a:bodyPr/>
                    <a:lstStyle/>
                    <a:p>
                      <a:pPr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700">
                          <a:solidFill>
                            <a:srgbClr val="5A5950"/>
                          </a:solidFill>
                        </a:rPr>
                        <a:t>Mathematics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900">
                          <a:solidFill>
                            <a:srgbClr val="5A5950"/>
                          </a:solidFill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900">
                          <a:solidFill>
                            <a:srgbClr val="5A5950"/>
                          </a:solidFill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85254">
                <a:tc>
                  <a:txBody>
                    <a:bodyPr/>
                    <a:lstStyle/>
                    <a:p>
                      <a:pPr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700">
                          <a:solidFill>
                            <a:srgbClr val="5A5950"/>
                          </a:solidFill>
                        </a:rPr>
                        <a:t>Science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900">
                          <a:solidFill>
                            <a:srgbClr val="5A5950"/>
                          </a:solidFill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900">
                          <a:solidFill>
                            <a:srgbClr val="5A5950"/>
                          </a:solidFill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85254">
                <a:tc>
                  <a:txBody>
                    <a:bodyPr/>
                    <a:lstStyle/>
                    <a:p>
                      <a:pPr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700">
                          <a:solidFill>
                            <a:srgbClr val="5A5950"/>
                          </a:solidFill>
                        </a:rPr>
                        <a:t>Social Studies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900">
                          <a:solidFill>
                            <a:srgbClr val="5A5950"/>
                          </a:solidFill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900">
                          <a:solidFill>
                            <a:srgbClr val="5A5950"/>
                          </a:solidFill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85254">
                <a:tc>
                  <a:txBody>
                    <a:bodyPr/>
                    <a:lstStyle/>
                    <a:p>
                      <a:pPr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700">
                          <a:solidFill>
                            <a:srgbClr val="5A5950"/>
                          </a:solidFill>
                        </a:rPr>
                        <a:t>Arts Education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900">
                          <a:solidFill>
                            <a:srgbClr val="5A5950"/>
                          </a:solidFill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900">
                          <a:solidFill>
                            <a:srgbClr val="5A5950"/>
                          </a:solidFill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85254">
                <a:tc>
                  <a:txBody>
                    <a:bodyPr/>
                    <a:lstStyle/>
                    <a:p>
                      <a:pPr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700">
                          <a:solidFill>
                            <a:srgbClr val="5A5950"/>
                          </a:solidFill>
                        </a:rPr>
                        <a:t>Physical and Health Education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900">
                          <a:solidFill>
                            <a:srgbClr val="5A5950"/>
                          </a:solidFill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900">
                          <a:solidFill>
                            <a:srgbClr val="5A5950"/>
                          </a:solidFill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85254">
                <a:tc>
                  <a:txBody>
                    <a:bodyPr/>
                    <a:lstStyle/>
                    <a:p>
                      <a:pPr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700">
                          <a:solidFill>
                            <a:srgbClr val="5A5950"/>
                          </a:solidFill>
                        </a:rPr>
                        <a:t>French (or other second language)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900">
                          <a:solidFill>
                            <a:srgbClr val="5A5950"/>
                          </a:solidFill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900">
                          <a:solidFill>
                            <a:srgbClr val="5A5950"/>
                          </a:solidFill>
                        </a:rPr>
                        <a:t>1 (June)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85254">
                <a:tc>
                  <a:txBody>
                    <a:bodyPr/>
                    <a:lstStyle/>
                    <a:p>
                      <a:pPr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700">
                          <a:solidFill>
                            <a:srgbClr val="5A5950"/>
                          </a:solidFill>
                        </a:rPr>
                        <a:t>Applied Design, Skills and Technologies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900">
                          <a:solidFill>
                            <a:srgbClr val="5A5950"/>
                          </a:solidFill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900">
                          <a:solidFill>
                            <a:srgbClr val="5A5950"/>
                          </a:solidFill>
                        </a:rPr>
                        <a:t>1 (June)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85254">
                <a:tc>
                  <a:txBody>
                    <a:bodyPr/>
                    <a:lstStyle/>
                    <a:p>
                      <a:pPr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700">
                          <a:solidFill>
                            <a:srgbClr val="5A5950"/>
                          </a:solidFill>
                        </a:rPr>
                        <a:t>Career Education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900">
                          <a:solidFill>
                            <a:srgbClr val="5A5950"/>
                          </a:solidFill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900">
                          <a:solidFill>
                            <a:srgbClr val="5A5950"/>
                          </a:solidFill>
                        </a:rPr>
                        <a:t>1 (June)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628980">
                <a:tc>
                  <a:txBody>
                    <a:bodyPr/>
                    <a:lstStyle/>
                    <a:p>
                      <a:pPr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700">
                          <a:solidFill>
                            <a:srgbClr val="5A5950"/>
                          </a:solidFill>
                        </a:rPr>
                        <a:t>Student Self-Assessment of Core Competencies</a:t>
                      </a:r>
                    </a:p>
                  </a:txBody>
                  <a:tcPr marL="50800" marR="50800" marT="50800" marB="50800" anchor="ctr" anchorCtr="0" horzOverflow="overflow"/>
                </a:tc>
                <a:tc gridSpan="2">
                  <a:txBody>
                    <a:bodyPr/>
                    <a:lstStyle/>
                    <a:p>
                      <a:pPr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5A5950"/>
                          </a:solidFill>
                        </a:rPr>
                        <a:t>At least once, include student-selected evidence of and reflection on Core Competency development.</a:t>
                      </a:r>
                    </a:p>
                  </a:txBody>
                  <a:tcPr marL="50800" marR="50800" marT="50800" marB="50800" anchor="ctr" anchorCtr="0" horzOverflow="overflow"/>
                </a:tc>
                <a:tc hMerge="1">
                  <a:tcPr/>
                </a:tc>
              </a:tr>
              <a:tr h="887480">
                <a:tc>
                  <a:txBody>
                    <a:bodyPr/>
                    <a:lstStyle/>
                    <a:p>
                      <a:pPr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700">
                          <a:solidFill>
                            <a:srgbClr val="5A5950"/>
                          </a:solidFill>
                        </a:rPr>
                        <a:t>Student Engagement and Behaviour</a:t>
                      </a:r>
                    </a:p>
                  </a:txBody>
                  <a:tcPr marL="50800" marR="50800" marT="50800" marB="50800" anchor="ctr" anchorCtr="0" horzOverflow="overflow"/>
                </a:tc>
                <a:tc gridSpan="2">
                  <a:txBody>
                    <a:bodyPr/>
                    <a:lstStyle/>
                    <a:p>
                      <a:pPr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5A5950"/>
                          </a:solidFill>
                        </a:rPr>
                        <a:t>At least twice, provide written descriptive feedback (paper or digital) on student engagement and behaviour (e.g., growth in personal and social responsibility).</a:t>
                      </a:r>
                    </a:p>
                  </a:txBody>
                  <a:tcPr marL="50800" marR="50800" marT="50800" marB="50800" anchor="ctr" anchorCtr="0" horzOverflow="overflow"/>
                </a:tc>
                <a:tc hMerge="1">
                  <a:tcPr/>
                </a:tc>
              </a:tr>
            </a:tbl>
          </a:graphicData>
        </a:graphic>
      </p:graphicFrame>
      <p:grpSp>
        <p:nvGrpSpPr>
          <p:cNvPr id="142" name="Group">
            <a:hlinkClick r:id="rId2" invalidUrl="" action="ppaction://hlinksldjump" tgtFrame="" tooltip="" history="1" highlightClick="0" endSnd="0"/>
          </p:cNvPr>
          <p:cNvGrpSpPr/>
          <p:nvPr/>
        </p:nvGrpSpPr>
        <p:grpSpPr>
          <a:xfrm>
            <a:off x="458005" y="8812338"/>
            <a:ext cx="3470529" cy="1356970"/>
            <a:chOff x="0" y="135280"/>
            <a:chExt cx="3470527" cy="1356969"/>
          </a:xfrm>
        </p:grpSpPr>
        <p:sp>
          <p:nvSpPr>
            <p:cNvPr id="140" name="Arrow 11"/>
            <p:cNvSpPr/>
            <p:nvPr/>
          </p:nvSpPr>
          <p:spPr>
            <a:xfrm flipH="1">
              <a:off x="0" y="135280"/>
              <a:ext cx="862691" cy="649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469" y="0"/>
                  </a:moveTo>
                  <a:cubicBezTo>
                    <a:pt x="13010" y="0"/>
                    <a:pt x="12551" y="232"/>
                    <a:pt x="12200" y="697"/>
                  </a:cubicBezTo>
                  <a:cubicBezTo>
                    <a:pt x="11500" y="1626"/>
                    <a:pt x="11500" y="3135"/>
                    <a:pt x="12200" y="4065"/>
                  </a:cubicBezTo>
                  <a:lnTo>
                    <a:pt x="15479" y="8419"/>
                  </a:lnTo>
                  <a:lnTo>
                    <a:pt x="1793" y="8419"/>
                  </a:lnTo>
                  <a:cubicBezTo>
                    <a:pt x="802" y="8419"/>
                    <a:pt x="0" y="9485"/>
                    <a:pt x="0" y="10800"/>
                  </a:cubicBezTo>
                  <a:cubicBezTo>
                    <a:pt x="0" y="12115"/>
                    <a:pt x="802" y="13181"/>
                    <a:pt x="1793" y="13181"/>
                  </a:cubicBezTo>
                  <a:lnTo>
                    <a:pt x="15479" y="13181"/>
                  </a:lnTo>
                  <a:lnTo>
                    <a:pt x="12200" y="17535"/>
                  </a:lnTo>
                  <a:cubicBezTo>
                    <a:pt x="11500" y="18465"/>
                    <a:pt x="11500" y="19974"/>
                    <a:pt x="12200" y="20903"/>
                  </a:cubicBezTo>
                  <a:cubicBezTo>
                    <a:pt x="12551" y="21368"/>
                    <a:pt x="13010" y="21600"/>
                    <a:pt x="13469" y="21600"/>
                  </a:cubicBezTo>
                  <a:cubicBezTo>
                    <a:pt x="13927" y="21600"/>
                    <a:pt x="14387" y="21368"/>
                    <a:pt x="14737" y="20903"/>
                  </a:cubicBezTo>
                  <a:lnTo>
                    <a:pt x="21074" y="12484"/>
                  </a:lnTo>
                  <a:cubicBezTo>
                    <a:pt x="21424" y="12019"/>
                    <a:pt x="21600" y="11409"/>
                    <a:pt x="21600" y="10800"/>
                  </a:cubicBezTo>
                  <a:cubicBezTo>
                    <a:pt x="21600" y="10191"/>
                    <a:pt x="21424" y="9581"/>
                    <a:pt x="21074" y="9116"/>
                  </a:cubicBezTo>
                  <a:lnTo>
                    <a:pt x="14737" y="697"/>
                  </a:lnTo>
                  <a:cubicBezTo>
                    <a:pt x="14387" y="232"/>
                    <a:pt x="13927" y="0"/>
                    <a:pt x="13469" y="0"/>
                  </a:cubicBezTo>
                  <a:close/>
                </a:path>
              </a:pathLst>
            </a:custGeom>
            <a:solidFill>
              <a:srgbClr val="84604A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</a:p>
          </p:txBody>
        </p:sp>
        <p:sp>
          <p:nvSpPr>
            <p:cNvPr id="141" name="Table of Contents"/>
            <p:cNvSpPr/>
            <p:nvPr/>
          </p:nvSpPr>
          <p:spPr>
            <a:xfrm>
              <a:off x="2200527" y="222249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300"/>
              </a:lvl1pPr>
            </a:lstStyle>
            <a:p>
              <a:pPr/>
              <a:r>
                <a:t>Table of Contents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etting Started"/>
          <p:cNvSpPr txBox="1"/>
          <p:nvPr>
            <p:ph type="title"/>
          </p:nvPr>
        </p:nvSpPr>
        <p:spPr>
          <a:xfrm>
            <a:off x="626533" y="1261533"/>
            <a:ext cx="11480801" cy="1524001"/>
          </a:xfrm>
          <a:prstGeom prst="rect">
            <a:avLst/>
          </a:prstGeom>
        </p:spPr>
        <p:txBody>
          <a:bodyPr/>
          <a:lstStyle/>
          <a:p>
            <a:pPr/>
            <a:r>
              <a:t>Getting Started</a:t>
            </a:r>
          </a:p>
        </p:txBody>
      </p:sp>
      <p:sp>
        <p:nvSpPr>
          <p:cNvPr id="145" name="Before the start of the year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rPr u="sng">
                <a:hlinkClick r:id="rId3" invalidUrl="" action="ppaction://hlinksldjump" tgtFrame="" tooltip="" history="1" highlightClick="0" endSnd="0"/>
              </a:rPr>
              <a:t>Before the start of the year</a:t>
            </a:r>
          </a:p>
          <a:p>
            <a:pPr>
              <a:buBlip>
                <a:blip r:embed="rId2"/>
              </a:buBlip>
            </a:pPr>
            <a:r>
              <a:rPr u="sng">
                <a:hlinkClick r:id="rId4" invalidUrl="" action="ppaction://hlinksldjump" tgtFrame="" tooltip="" history="1" highlightClick="0" endSnd="0"/>
              </a:rPr>
              <a:t>During the first month</a:t>
            </a:r>
          </a:p>
          <a:p>
            <a:pPr>
              <a:buBlip>
                <a:blip r:embed="rId2"/>
              </a:buBlip>
            </a:pPr>
            <a:r>
              <a:rPr u="sng">
                <a:hlinkClick r:id="rId5" invalidUrl="" action="ppaction://hlinksldjump" tgtFrame="" tooltip="" history="1" highlightClick="0" endSnd="0"/>
              </a:rPr>
              <a:t>For the rest of the year </a:t>
            </a:r>
          </a:p>
        </p:txBody>
      </p:sp>
      <p:grpSp>
        <p:nvGrpSpPr>
          <p:cNvPr id="148" name="Group">
            <a:hlinkClick r:id="rId6" invalidUrl="" action="ppaction://hlinksldjump" tgtFrame="" tooltip="" history="1" highlightClick="0" endSnd="0"/>
          </p:cNvPr>
          <p:cNvGrpSpPr/>
          <p:nvPr/>
        </p:nvGrpSpPr>
        <p:grpSpPr>
          <a:xfrm>
            <a:off x="576538" y="8558338"/>
            <a:ext cx="3470529" cy="1356970"/>
            <a:chOff x="0" y="135280"/>
            <a:chExt cx="3470527" cy="1356969"/>
          </a:xfrm>
        </p:grpSpPr>
        <p:sp>
          <p:nvSpPr>
            <p:cNvPr id="146" name="Arrow 11"/>
            <p:cNvSpPr/>
            <p:nvPr/>
          </p:nvSpPr>
          <p:spPr>
            <a:xfrm flipH="1">
              <a:off x="0" y="135280"/>
              <a:ext cx="862691" cy="649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469" y="0"/>
                  </a:moveTo>
                  <a:cubicBezTo>
                    <a:pt x="13010" y="0"/>
                    <a:pt x="12551" y="232"/>
                    <a:pt x="12200" y="697"/>
                  </a:cubicBezTo>
                  <a:cubicBezTo>
                    <a:pt x="11500" y="1626"/>
                    <a:pt x="11500" y="3135"/>
                    <a:pt x="12200" y="4065"/>
                  </a:cubicBezTo>
                  <a:lnTo>
                    <a:pt x="15479" y="8419"/>
                  </a:lnTo>
                  <a:lnTo>
                    <a:pt x="1793" y="8419"/>
                  </a:lnTo>
                  <a:cubicBezTo>
                    <a:pt x="802" y="8419"/>
                    <a:pt x="0" y="9485"/>
                    <a:pt x="0" y="10800"/>
                  </a:cubicBezTo>
                  <a:cubicBezTo>
                    <a:pt x="0" y="12115"/>
                    <a:pt x="802" y="13181"/>
                    <a:pt x="1793" y="13181"/>
                  </a:cubicBezTo>
                  <a:lnTo>
                    <a:pt x="15479" y="13181"/>
                  </a:lnTo>
                  <a:lnTo>
                    <a:pt x="12200" y="17535"/>
                  </a:lnTo>
                  <a:cubicBezTo>
                    <a:pt x="11500" y="18465"/>
                    <a:pt x="11500" y="19974"/>
                    <a:pt x="12200" y="20903"/>
                  </a:cubicBezTo>
                  <a:cubicBezTo>
                    <a:pt x="12551" y="21368"/>
                    <a:pt x="13010" y="21600"/>
                    <a:pt x="13469" y="21600"/>
                  </a:cubicBezTo>
                  <a:cubicBezTo>
                    <a:pt x="13927" y="21600"/>
                    <a:pt x="14387" y="21368"/>
                    <a:pt x="14737" y="20903"/>
                  </a:cubicBezTo>
                  <a:lnTo>
                    <a:pt x="21074" y="12484"/>
                  </a:lnTo>
                  <a:cubicBezTo>
                    <a:pt x="21424" y="12019"/>
                    <a:pt x="21600" y="11409"/>
                    <a:pt x="21600" y="10800"/>
                  </a:cubicBezTo>
                  <a:cubicBezTo>
                    <a:pt x="21600" y="10191"/>
                    <a:pt x="21424" y="9581"/>
                    <a:pt x="21074" y="9116"/>
                  </a:cubicBezTo>
                  <a:lnTo>
                    <a:pt x="14737" y="697"/>
                  </a:lnTo>
                  <a:cubicBezTo>
                    <a:pt x="14387" y="232"/>
                    <a:pt x="13927" y="0"/>
                    <a:pt x="13469" y="0"/>
                  </a:cubicBezTo>
                  <a:close/>
                </a:path>
              </a:pathLst>
            </a:custGeom>
            <a:solidFill>
              <a:srgbClr val="84604A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</a:p>
          </p:txBody>
        </p:sp>
        <p:sp>
          <p:nvSpPr>
            <p:cNvPr id="147" name="Table of Contents"/>
            <p:cNvSpPr/>
            <p:nvPr/>
          </p:nvSpPr>
          <p:spPr>
            <a:xfrm>
              <a:off x="2200527" y="222249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300"/>
              </a:lvl1pPr>
            </a:lstStyle>
            <a:p>
              <a:pPr/>
              <a:r>
                <a:t>Table of Contents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Before the start of the year"/>
          <p:cNvSpPr txBox="1"/>
          <p:nvPr>
            <p:ph type="title"/>
          </p:nvPr>
        </p:nvSpPr>
        <p:spPr>
          <a:xfrm>
            <a:off x="762000" y="922866"/>
            <a:ext cx="11480800" cy="1524001"/>
          </a:xfrm>
          <a:prstGeom prst="rect">
            <a:avLst/>
          </a:prstGeom>
        </p:spPr>
        <p:txBody>
          <a:bodyPr/>
          <a:lstStyle/>
          <a:p>
            <a:pPr/>
            <a:r>
              <a:t>Before the start of the year</a:t>
            </a:r>
          </a:p>
        </p:txBody>
      </p:sp>
      <p:sp>
        <p:nvSpPr>
          <p:cNvPr id="151" name="Read the CSL Guidelines document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rPr u="sng">
                <a:hlinkClick r:id="rId3" invalidUrl="" action="" tgtFrame="" tooltip="" history="1" highlightClick="0" endSnd="0"/>
              </a:rPr>
              <a:t>Read the CSL Guidelines document</a:t>
            </a:r>
          </a:p>
          <a:p>
            <a:pPr>
              <a:buBlip>
                <a:blip r:embed="rId2"/>
              </a:buBlip>
            </a:pPr>
            <a:r>
              <a:rPr u="sng">
                <a:hlinkClick r:id="rId4" invalidUrl="" action="ppaction://hlinksldjump" tgtFrame="" tooltip="" history="1" highlightClick="0" endSnd="0"/>
              </a:rPr>
              <a:t>Understand Points of Progress</a:t>
            </a:r>
          </a:p>
          <a:p>
            <a:pPr>
              <a:buBlip>
                <a:blip r:embed="rId2"/>
              </a:buBlip>
            </a:pPr>
            <a:r>
              <a:t>Plan your assessment process</a:t>
            </a:r>
          </a:p>
          <a:p>
            <a:pPr>
              <a:buBlip>
                <a:blip r:embed="rId2"/>
              </a:buBlip>
            </a:pPr>
            <a:r>
              <a:rPr u="sng">
                <a:hlinkClick r:id="rId5" invalidUrl="" action="" tgtFrame="" tooltip="" history="1" highlightClick="0" endSnd="0"/>
              </a:rPr>
              <a:t>Deeper Dive?</a:t>
            </a:r>
          </a:p>
        </p:txBody>
      </p:sp>
      <p:grpSp>
        <p:nvGrpSpPr>
          <p:cNvPr id="154" name="Group">
            <a:hlinkClick r:id="rId6" invalidUrl="" action="ppaction://hlinksldjump" tgtFrame="" tooltip="" history="1" highlightClick="0" endSnd="0"/>
          </p:cNvPr>
          <p:cNvGrpSpPr/>
          <p:nvPr/>
        </p:nvGrpSpPr>
        <p:grpSpPr>
          <a:xfrm>
            <a:off x="10337799" y="8558338"/>
            <a:ext cx="1456164" cy="1356970"/>
            <a:chOff x="344757" y="135280"/>
            <a:chExt cx="1456162" cy="1356969"/>
          </a:xfrm>
        </p:grpSpPr>
        <p:sp>
          <p:nvSpPr>
            <p:cNvPr id="152" name="Arrow 11"/>
            <p:cNvSpPr/>
            <p:nvPr/>
          </p:nvSpPr>
          <p:spPr>
            <a:xfrm>
              <a:off x="938229" y="135280"/>
              <a:ext cx="862691" cy="649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469" y="0"/>
                  </a:moveTo>
                  <a:cubicBezTo>
                    <a:pt x="13010" y="0"/>
                    <a:pt x="12551" y="232"/>
                    <a:pt x="12200" y="697"/>
                  </a:cubicBezTo>
                  <a:cubicBezTo>
                    <a:pt x="11500" y="1626"/>
                    <a:pt x="11500" y="3135"/>
                    <a:pt x="12200" y="4065"/>
                  </a:cubicBezTo>
                  <a:lnTo>
                    <a:pt x="15479" y="8419"/>
                  </a:lnTo>
                  <a:lnTo>
                    <a:pt x="1793" y="8419"/>
                  </a:lnTo>
                  <a:cubicBezTo>
                    <a:pt x="802" y="8419"/>
                    <a:pt x="0" y="9485"/>
                    <a:pt x="0" y="10800"/>
                  </a:cubicBezTo>
                  <a:cubicBezTo>
                    <a:pt x="0" y="12115"/>
                    <a:pt x="802" y="13181"/>
                    <a:pt x="1793" y="13181"/>
                  </a:cubicBezTo>
                  <a:lnTo>
                    <a:pt x="15479" y="13181"/>
                  </a:lnTo>
                  <a:lnTo>
                    <a:pt x="12200" y="17535"/>
                  </a:lnTo>
                  <a:cubicBezTo>
                    <a:pt x="11500" y="18465"/>
                    <a:pt x="11500" y="19974"/>
                    <a:pt x="12200" y="20903"/>
                  </a:cubicBezTo>
                  <a:cubicBezTo>
                    <a:pt x="12551" y="21368"/>
                    <a:pt x="13010" y="21600"/>
                    <a:pt x="13469" y="21600"/>
                  </a:cubicBezTo>
                  <a:cubicBezTo>
                    <a:pt x="13927" y="21600"/>
                    <a:pt x="14387" y="21368"/>
                    <a:pt x="14737" y="20903"/>
                  </a:cubicBezTo>
                  <a:lnTo>
                    <a:pt x="21074" y="12484"/>
                  </a:lnTo>
                  <a:cubicBezTo>
                    <a:pt x="21424" y="12019"/>
                    <a:pt x="21600" y="11409"/>
                    <a:pt x="21600" y="10800"/>
                  </a:cubicBezTo>
                  <a:cubicBezTo>
                    <a:pt x="21600" y="10191"/>
                    <a:pt x="21424" y="9581"/>
                    <a:pt x="21074" y="9116"/>
                  </a:cubicBezTo>
                  <a:lnTo>
                    <a:pt x="14737" y="697"/>
                  </a:lnTo>
                  <a:cubicBezTo>
                    <a:pt x="14387" y="232"/>
                    <a:pt x="13927" y="0"/>
                    <a:pt x="13469" y="0"/>
                  </a:cubicBezTo>
                  <a:close/>
                </a:path>
              </a:pathLst>
            </a:custGeom>
            <a:solidFill>
              <a:srgbClr val="84604A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50800" dist="12700" dir="0">
                <a:srgbClr val="000000">
                  <a:alpha val="6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F2EBDB"/>
                  </a:solidFill>
                </a:defRPr>
              </a:pPr>
            </a:p>
          </p:txBody>
        </p:sp>
        <p:sp>
          <p:nvSpPr>
            <p:cNvPr id="153" name="Back"/>
            <p:cNvSpPr/>
            <p:nvPr/>
          </p:nvSpPr>
          <p:spPr>
            <a:xfrm>
              <a:off x="344757" y="222249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300"/>
              </a:lvl1pPr>
            </a:lstStyle>
            <a:p>
              <a:pPr/>
              <a:r>
                <a:t>Back</a:t>
              </a:r>
            </a:p>
          </p:txBody>
        </p:sp>
      </p:grpSp>
      <p:grpSp>
        <p:nvGrpSpPr>
          <p:cNvPr id="157" name="Group">
            <a:hlinkClick r:id="rId7" invalidUrl="" action="ppaction://hlinksldjump" tgtFrame="" tooltip="" history="1" highlightClick="0" endSnd="0"/>
          </p:cNvPr>
          <p:cNvGrpSpPr/>
          <p:nvPr/>
        </p:nvGrpSpPr>
        <p:grpSpPr>
          <a:xfrm>
            <a:off x="576538" y="8558338"/>
            <a:ext cx="3470529" cy="1356970"/>
            <a:chOff x="0" y="135280"/>
            <a:chExt cx="3470527" cy="1356969"/>
          </a:xfrm>
        </p:grpSpPr>
        <p:sp>
          <p:nvSpPr>
            <p:cNvPr id="155" name="Arrow 11"/>
            <p:cNvSpPr/>
            <p:nvPr/>
          </p:nvSpPr>
          <p:spPr>
            <a:xfrm flipH="1">
              <a:off x="0" y="135280"/>
              <a:ext cx="862691" cy="649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469" y="0"/>
                  </a:moveTo>
                  <a:cubicBezTo>
                    <a:pt x="13010" y="0"/>
                    <a:pt x="12551" y="232"/>
                    <a:pt x="12200" y="697"/>
                  </a:cubicBezTo>
                  <a:cubicBezTo>
                    <a:pt x="11500" y="1626"/>
                    <a:pt x="11500" y="3135"/>
                    <a:pt x="12200" y="4065"/>
                  </a:cubicBezTo>
                  <a:lnTo>
                    <a:pt x="15479" y="8419"/>
                  </a:lnTo>
                  <a:lnTo>
                    <a:pt x="1793" y="8419"/>
                  </a:lnTo>
                  <a:cubicBezTo>
                    <a:pt x="802" y="8419"/>
                    <a:pt x="0" y="9485"/>
                    <a:pt x="0" y="10800"/>
                  </a:cubicBezTo>
                  <a:cubicBezTo>
                    <a:pt x="0" y="12115"/>
                    <a:pt x="802" y="13181"/>
                    <a:pt x="1793" y="13181"/>
                  </a:cubicBezTo>
                  <a:lnTo>
                    <a:pt x="15479" y="13181"/>
                  </a:lnTo>
                  <a:lnTo>
                    <a:pt x="12200" y="17535"/>
                  </a:lnTo>
                  <a:cubicBezTo>
                    <a:pt x="11500" y="18465"/>
                    <a:pt x="11500" y="19974"/>
                    <a:pt x="12200" y="20903"/>
                  </a:cubicBezTo>
                  <a:cubicBezTo>
                    <a:pt x="12551" y="21368"/>
                    <a:pt x="13010" y="21600"/>
                    <a:pt x="13469" y="21600"/>
                  </a:cubicBezTo>
                  <a:cubicBezTo>
                    <a:pt x="13927" y="21600"/>
                    <a:pt x="14387" y="21368"/>
                    <a:pt x="14737" y="20903"/>
                  </a:cubicBezTo>
                  <a:lnTo>
                    <a:pt x="21074" y="12484"/>
                  </a:lnTo>
                  <a:cubicBezTo>
                    <a:pt x="21424" y="12019"/>
                    <a:pt x="21600" y="11409"/>
                    <a:pt x="21600" y="10800"/>
                  </a:cubicBezTo>
                  <a:cubicBezTo>
                    <a:pt x="21600" y="10191"/>
                    <a:pt x="21424" y="9581"/>
                    <a:pt x="21074" y="9116"/>
                  </a:cubicBezTo>
                  <a:lnTo>
                    <a:pt x="14737" y="697"/>
                  </a:lnTo>
                  <a:cubicBezTo>
                    <a:pt x="14387" y="232"/>
                    <a:pt x="13927" y="0"/>
                    <a:pt x="13469" y="0"/>
                  </a:cubicBezTo>
                  <a:close/>
                </a:path>
              </a:pathLst>
            </a:custGeom>
            <a:solidFill>
              <a:srgbClr val="84604A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</a:p>
          </p:txBody>
        </p:sp>
        <p:sp>
          <p:nvSpPr>
            <p:cNvPr id="156" name="Table of Contents"/>
            <p:cNvSpPr/>
            <p:nvPr/>
          </p:nvSpPr>
          <p:spPr>
            <a:xfrm>
              <a:off x="2200527" y="222249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300"/>
              </a:lvl1pPr>
            </a:lstStyle>
            <a:p>
              <a:pPr/>
              <a:r>
                <a:t>Table of Contents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n Your Assessment Proces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Plan Your Assessment Process</a:t>
            </a:r>
          </a:p>
        </p:txBody>
      </p:sp>
      <p:sp>
        <p:nvSpPr>
          <p:cNvPr id="160" name="Set up tracking sheets for each area of study to track points of progress (see templates here that can be modified)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58723" indent="-458723" defTabSz="502412">
              <a:spcBef>
                <a:spcPts val="3600"/>
              </a:spcBef>
              <a:buBlip>
                <a:blip r:embed="rId2"/>
              </a:buBlip>
              <a:defRPr sz="3612"/>
            </a:pPr>
            <a:r>
              <a:t>Set up tracking sheets for each area of study to track points of progress (see templates </a:t>
            </a:r>
            <a:r>
              <a:rPr u="sng">
                <a:hlinkClick r:id="rId3" invalidUrl="" action="" tgtFrame="" tooltip="" history="1" highlightClick="0" endSnd="0"/>
              </a:rPr>
              <a:t>here</a:t>
            </a:r>
            <a:r>
              <a:t> that can be modified)</a:t>
            </a:r>
          </a:p>
          <a:p>
            <a:pPr marL="458723" indent="-458723" defTabSz="502412">
              <a:spcBef>
                <a:spcPts val="3600"/>
              </a:spcBef>
              <a:buBlip>
                <a:blip r:embed="rId2"/>
              </a:buBlip>
              <a:defRPr sz="3612"/>
            </a:pPr>
            <a:r>
              <a:t>Set up a method to record learning (some templates </a:t>
            </a:r>
            <a:r>
              <a:rPr u="sng">
                <a:hlinkClick r:id="rId4" invalidUrl="" action="" tgtFrame="" tooltip="" history="1" highlightClick="0" endSnd="0"/>
              </a:rPr>
              <a:t>here</a:t>
            </a:r>
            <a:r>
              <a:t> that can be modified)</a:t>
            </a:r>
          </a:p>
          <a:p>
            <a:pPr marL="458723" indent="-458723" defTabSz="502412">
              <a:spcBef>
                <a:spcPts val="3600"/>
              </a:spcBef>
              <a:buBlip>
                <a:blip r:embed="rId2"/>
              </a:buBlip>
              <a:defRPr sz="3612"/>
            </a:pPr>
            <a:r>
              <a:t>How can you include opportunities to show learning in progress and not only summative assessments?</a:t>
            </a:r>
          </a:p>
          <a:p>
            <a:pPr marL="458723" indent="-458723" defTabSz="502412">
              <a:spcBef>
                <a:spcPts val="3600"/>
              </a:spcBef>
              <a:buBlip>
                <a:blip r:embed="rId2"/>
              </a:buBlip>
              <a:defRPr sz="3612"/>
            </a:pPr>
            <a:r>
              <a:rPr u="sng">
                <a:hlinkClick r:id="rId5" invalidUrl="" action="" tgtFrame="" tooltip="" history="1" highlightClick="0" endSnd="0"/>
              </a:rPr>
              <a:t>Deeper Dive?</a:t>
            </a:r>
          </a:p>
        </p:txBody>
      </p:sp>
      <p:grpSp>
        <p:nvGrpSpPr>
          <p:cNvPr id="163" name="Group">
            <a:hlinkClick r:id="rId6" invalidUrl="" action="ppaction://hlinksldjump" tgtFrame="" tooltip="" history="1" highlightClick="0" endSnd="0"/>
          </p:cNvPr>
          <p:cNvGrpSpPr/>
          <p:nvPr/>
        </p:nvGrpSpPr>
        <p:grpSpPr>
          <a:xfrm>
            <a:off x="576538" y="8558338"/>
            <a:ext cx="3470529" cy="1356970"/>
            <a:chOff x="0" y="135280"/>
            <a:chExt cx="3470527" cy="1356969"/>
          </a:xfrm>
        </p:grpSpPr>
        <p:sp>
          <p:nvSpPr>
            <p:cNvPr id="161" name="Arrow 11"/>
            <p:cNvSpPr/>
            <p:nvPr/>
          </p:nvSpPr>
          <p:spPr>
            <a:xfrm flipH="1">
              <a:off x="0" y="135280"/>
              <a:ext cx="862691" cy="649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469" y="0"/>
                  </a:moveTo>
                  <a:cubicBezTo>
                    <a:pt x="13010" y="0"/>
                    <a:pt x="12551" y="232"/>
                    <a:pt x="12200" y="697"/>
                  </a:cubicBezTo>
                  <a:cubicBezTo>
                    <a:pt x="11500" y="1626"/>
                    <a:pt x="11500" y="3135"/>
                    <a:pt x="12200" y="4065"/>
                  </a:cubicBezTo>
                  <a:lnTo>
                    <a:pt x="15479" y="8419"/>
                  </a:lnTo>
                  <a:lnTo>
                    <a:pt x="1793" y="8419"/>
                  </a:lnTo>
                  <a:cubicBezTo>
                    <a:pt x="802" y="8419"/>
                    <a:pt x="0" y="9485"/>
                    <a:pt x="0" y="10800"/>
                  </a:cubicBezTo>
                  <a:cubicBezTo>
                    <a:pt x="0" y="12115"/>
                    <a:pt x="802" y="13181"/>
                    <a:pt x="1793" y="13181"/>
                  </a:cubicBezTo>
                  <a:lnTo>
                    <a:pt x="15479" y="13181"/>
                  </a:lnTo>
                  <a:lnTo>
                    <a:pt x="12200" y="17535"/>
                  </a:lnTo>
                  <a:cubicBezTo>
                    <a:pt x="11500" y="18465"/>
                    <a:pt x="11500" y="19974"/>
                    <a:pt x="12200" y="20903"/>
                  </a:cubicBezTo>
                  <a:cubicBezTo>
                    <a:pt x="12551" y="21368"/>
                    <a:pt x="13010" y="21600"/>
                    <a:pt x="13469" y="21600"/>
                  </a:cubicBezTo>
                  <a:cubicBezTo>
                    <a:pt x="13927" y="21600"/>
                    <a:pt x="14387" y="21368"/>
                    <a:pt x="14737" y="20903"/>
                  </a:cubicBezTo>
                  <a:lnTo>
                    <a:pt x="21074" y="12484"/>
                  </a:lnTo>
                  <a:cubicBezTo>
                    <a:pt x="21424" y="12019"/>
                    <a:pt x="21600" y="11409"/>
                    <a:pt x="21600" y="10800"/>
                  </a:cubicBezTo>
                  <a:cubicBezTo>
                    <a:pt x="21600" y="10191"/>
                    <a:pt x="21424" y="9581"/>
                    <a:pt x="21074" y="9116"/>
                  </a:cubicBezTo>
                  <a:lnTo>
                    <a:pt x="14737" y="697"/>
                  </a:lnTo>
                  <a:cubicBezTo>
                    <a:pt x="14387" y="232"/>
                    <a:pt x="13927" y="0"/>
                    <a:pt x="13469" y="0"/>
                  </a:cubicBezTo>
                  <a:close/>
                </a:path>
              </a:pathLst>
            </a:custGeom>
            <a:solidFill>
              <a:srgbClr val="84604A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</a:p>
          </p:txBody>
        </p:sp>
        <p:sp>
          <p:nvSpPr>
            <p:cNvPr id="162" name="Table of Contents"/>
            <p:cNvSpPr/>
            <p:nvPr/>
          </p:nvSpPr>
          <p:spPr>
            <a:xfrm>
              <a:off x="2200527" y="222249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300"/>
              </a:lvl1pPr>
            </a:lstStyle>
            <a:p>
              <a:pPr/>
              <a:r>
                <a:t>Table of Contents</a:t>
              </a:r>
            </a:p>
          </p:txBody>
        </p:sp>
      </p:grpSp>
      <p:grpSp>
        <p:nvGrpSpPr>
          <p:cNvPr id="166" name="Group">
            <a:hlinkClick r:id="rId7" invalidUrl="" action="ppaction://hlinksldjump" tgtFrame="" tooltip="" history="1" highlightClick="0" endSnd="0"/>
          </p:cNvPr>
          <p:cNvGrpSpPr/>
          <p:nvPr/>
        </p:nvGrpSpPr>
        <p:grpSpPr>
          <a:xfrm>
            <a:off x="10337799" y="8558338"/>
            <a:ext cx="1456164" cy="1356970"/>
            <a:chOff x="344757" y="135280"/>
            <a:chExt cx="1456162" cy="1356969"/>
          </a:xfrm>
        </p:grpSpPr>
        <p:sp>
          <p:nvSpPr>
            <p:cNvPr id="164" name="Arrow 11"/>
            <p:cNvSpPr/>
            <p:nvPr/>
          </p:nvSpPr>
          <p:spPr>
            <a:xfrm>
              <a:off x="938229" y="135280"/>
              <a:ext cx="862691" cy="649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469" y="0"/>
                  </a:moveTo>
                  <a:cubicBezTo>
                    <a:pt x="13010" y="0"/>
                    <a:pt x="12551" y="232"/>
                    <a:pt x="12200" y="697"/>
                  </a:cubicBezTo>
                  <a:cubicBezTo>
                    <a:pt x="11500" y="1626"/>
                    <a:pt x="11500" y="3135"/>
                    <a:pt x="12200" y="4065"/>
                  </a:cubicBezTo>
                  <a:lnTo>
                    <a:pt x="15479" y="8419"/>
                  </a:lnTo>
                  <a:lnTo>
                    <a:pt x="1793" y="8419"/>
                  </a:lnTo>
                  <a:cubicBezTo>
                    <a:pt x="802" y="8419"/>
                    <a:pt x="0" y="9485"/>
                    <a:pt x="0" y="10800"/>
                  </a:cubicBezTo>
                  <a:cubicBezTo>
                    <a:pt x="0" y="12115"/>
                    <a:pt x="802" y="13181"/>
                    <a:pt x="1793" y="13181"/>
                  </a:cubicBezTo>
                  <a:lnTo>
                    <a:pt x="15479" y="13181"/>
                  </a:lnTo>
                  <a:lnTo>
                    <a:pt x="12200" y="17535"/>
                  </a:lnTo>
                  <a:cubicBezTo>
                    <a:pt x="11500" y="18465"/>
                    <a:pt x="11500" y="19974"/>
                    <a:pt x="12200" y="20903"/>
                  </a:cubicBezTo>
                  <a:cubicBezTo>
                    <a:pt x="12551" y="21368"/>
                    <a:pt x="13010" y="21600"/>
                    <a:pt x="13469" y="21600"/>
                  </a:cubicBezTo>
                  <a:cubicBezTo>
                    <a:pt x="13927" y="21600"/>
                    <a:pt x="14387" y="21368"/>
                    <a:pt x="14737" y="20903"/>
                  </a:cubicBezTo>
                  <a:lnTo>
                    <a:pt x="21074" y="12484"/>
                  </a:lnTo>
                  <a:cubicBezTo>
                    <a:pt x="21424" y="12019"/>
                    <a:pt x="21600" y="11409"/>
                    <a:pt x="21600" y="10800"/>
                  </a:cubicBezTo>
                  <a:cubicBezTo>
                    <a:pt x="21600" y="10191"/>
                    <a:pt x="21424" y="9581"/>
                    <a:pt x="21074" y="9116"/>
                  </a:cubicBezTo>
                  <a:lnTo>
                    <a:pt x="14737" y="697"/>
                  </a:lnTo>
                  <a:cubicBezTo>
                    <a:pt x="14387" y="232"/>
                    <a:pt x="13927" y="0"/>
                    <a:pt x="13469" y="0"/>
                  </a:cubicBezTo>
                  <a:close/>
                </a:path>
              </a:pathLst>
            </a:custGeom>
            <a:solidFill>
              <a:srgbClr val="84604A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50800" dist="12700" dir="0">
                <a:srgbClr val="000000">
                  <a:alpha val="6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F2EBDB"/>
                  </a:solidFill>
                </a:defRPr>
              </a:pPr>
            </a:p>
          </p:txBody>
        </p:sp>
        <p:sp>
          <p:nvSpPr>
            <p:cNvPr id="165" name="Back"/>
            <p:cNvSpPr/>
            <p:nvPr/>
          </p:nvSpPr>
          <p:spPr>
            <a:xfrm>
              <a:off x="344757" y="222249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300"/>
              </a:lvl1pPr>
            </a:lstStyle>
            <a:p>
              <a:pPr/>
              <a:r>
                <a:t>Back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During the First Month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During the First Month</a:t>
            </a:r>
          </a:p>
        </p:txBody>
      </p:sp>
      <p:sp>
        <p:nvSpPr>
          <p:cNvPr id="169" name="Build student agency and ownership of assessment…"/>
          <p:cNvSpPr txBox="1"/>
          <p:nvPr>
            <p:ph type="body" idx="1"/>
          </p:nvPr>
        </p:nvSpPr>
        <p:spPr>
          <a:xfrm>
            <a:off x="762000" y="2382728"/>
            <a:ext cx="11480800" cy="5715001"/>
          </a:xfrm>
          <a:prstGeom prst="rect">
            <a:avLst/>
          </a:prstGeom>
        </p:spPr>
        <p:txBody>
          <a:bodyPr/>
          <a:lstStyle/>
          <a:p>
            <a:pPr marL="469391" indent="-469391" defTabSz="514095">
              <a:spcBef>
                <a:spcPts val="3600"/>
              </a:spcBef>
              <a:buBlip>
                <a:blip r:embed="rId2"/>
              </a:buBlip>
              <a:defRPr sz="3696"/>
            </a:pPr>
            <a:r>
              <a:t>Build student agency and ownership of assessment</a:t>
            </a:r>
          </a:p>
          <a:p>
            <a:pPr lvl="1" marL="938783" indent="-469391" defTabSz="514095">
              <a:spcBef>
                <a:spcPts val="3600"/>
              </a:spcBef>
              <a:buBlip>
                <a:blip r:embed="rId2"/>
              </a:buBlip>
              <a:defRPr sz="3696"/>
            </a:pPr>
            <a:r>
              <a:t>Self-assessment prompts </a:t>
            </a:r>
            <a:r>
              <a:rPr u="sng">
                <a:hlinkClick r:id="rId3" invalidUrl="" action="" tgtFrame="" tooltip="" history="1" highlightClick="0" endSnd="0"/>
              </a:rPr>
              <a:t>here</a:t>
            </a:r>
          </a:p>
          <a:p>
            <a:pPr marL="469391" indent="-469391" defTabSz="514095">
              <a:spcBef>
                <a:spcPts val="3600"/>
              </a:spcBef>
              <a:buBlip>
                <a:blip r:embed="rId2"/>
              </a:buBlip>
              <a:defRPr sz="3696"/>
            </a:pPr>
            <a:r>
              <a:t>Collaborate with colleagues</a:t>
            </a:r>
          </a:p>
          <a:p>
            <a:pPr lvl="1" marL="938783" indent="-469391" defTabSz="514095">
              <a:spcBef>
                <a:spcPts val="3600"/>
              </a:spcBef>
              <a:buBlip>
                <a:blip r:embed="rId2"/>
              </a:buBlip>
              <a:defRPr sz="3696"/>
            </a:pPr>
            <a:r>
              <a:t>What does Proficient mean?</a:t>
            </a:r>
          </a:p>
          <a:p>
            <a:pPr lvl="1" marL="938783" indent="-469391" defTabSz="514095">
              <a:spcBef>
                <a:spcPts val="3600"/>
              </a:spcBef>
              <a:buBlip>
                <a:blip r:embed="rId2"/>
              </a:buBlip>
              <a:defRPr sz="3696"/>
            </a:pPr>
            <a:r>
              <a:t>Collect exemplars at different proficiencies.</a:t>
            </a:r>
          </a:p>
          <a:p>
            <a:pPr marL="469391" indent="-469391" defTabSz="514095">
              <a:spcBef>
                <a:spcPts val="3600"/>
              </a:spcBef>
              <a:buBlip>
                <a:blip r:embed="rId2"/>
              </a:buBlip>
              <a:defRPr sz="3696"/>
            </a:pPr>
            <a:r>
              <a:t>Practice using the tools you have chosen</a:t>
            </a:r>
          </a:p>
        </p:txBody>
      </p:sp>
      <p:grpSp>
        <p:nvGrpSpPr>
          <p:cNvPr id="172" name="Group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559605" y="8710738"/>
            <a:ext cx="3470529" cy="1356970"/>
            <a:chOff x="0" y="135280"/>
            <a:chExt cx="3470527" cy="1356969"/>
          </a:xfrm>
        </p:grpSpPr>
        <p:sp>
          <p:nvSpPr>
            <p:cNvPr id="170" name="Arrow 11"/>
            <p:cNvSpPr/>
            <p:nvPr/>
          </p:nvSpPr>
          <p:spPr>
            <a:xfrm flipH="1">
              <a:off x="0" y="135280"/>
              <a:ext cx="862691" cy="649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469" y="0"/>
                  </a:moveTo>
                  <a:cubicBezTo>
                    <a:pt x="13010" y="0"/>
                    <a:pt x="12551" y="232"/>
                    <a:pt x="12200" y="697"/>
                  </a:cubicBezTo>
                  <a:cubicBezTo>
                    <a:pt x="11500" y="1626"/>
                    <a:pt x="11500" y="3135"/>
                    <a:pt x="12200" y="4065"/>
                  </a:cubicBezTo>
                  <a:lnTo>
                    <a:pt x="15479" y="8419"/>
                  </a:lnTo>
                  <a:lnTo>
                    <a:pt x="1793" y="8419"/>
                  </a:lnTo>
                  <a:cubicBezTo>
                    <a:pt x="802" y="8419"/>
                    <a:pt x="0" y="9485"/>
                    <a:pt x="0" y="10800"/>
                  </a:cubicBezTo>
                  <a:cubicBezTo>
                    <a:pt x="0" y="12115"/>
                    <a:pt x="802" y="13181"/>
                    <a:pt x="1793" y="13181"/>
                  </a:cubicBezTo>
                  <a:lnTo>
                    <a:pt x="15479" y="13181"/>
                  </a:lnTo>
                  <a:lnTo>
                    <a:pt x="12200" y="17535"/>
                  </a:lnTo>
                  <a:cubicBezTo>
                    <a:pt x="11500" y="18465"/>
                    <a:pt x="11500" y="19974"/>
                    <a:pt x="12200" y="20903"/>
                  </a:cubicBezTo>
                  <a:cubicBezTo>
                    <a:pt x="12551" y="21368"/>
                    <a:pt x="13010" y="21600"/>
                    <a:pt x="13469" y="21600"/>
                  </a:cubicBezTo>
                  <a:cubicBezTo>
                    <a:pt x="13927" y="21600"/>
                    <a:pt x="14387" y="21368"/>
                    <a:pt x="14737" y="20903"/>
                  </a:cubicBezTo>
                  <a:lnTo>
                    <a:pt x="21074" y="12484"/>
                  </a:lnTo>
                  <a:cubicBezTo>
                    <a:pt x="21424" y="12019"/>
                    <a:pt x="21600" y="11409"/>
                    <a:pt x="21600" y="10800"/>
                  </a:cubicBezTo>
                  <a:cubicBezTo>
                    <a:pt x="21600" y="10191"/>
                    <a:pt x="21424" y="9581"/>
                    <a:pt x="21074" y="9116"/>
                  </a:cubicBezTo>
                  <a:lnTo>
                    <a:pt x="14737" y="697"/>
                  </a:lnTo>
                  <a:cubicBezTo>
                    <a:pt x="14387" y="232"/>
                    <a:pt x="13927" y="0"/>
                    <a:pt x="13469" y="0"/>
                  </a:cubicBezTo>
                  <a:close/>
                </a:path>
              </a:pathLst>
            </a:custGeom>
            <a:solidFill>
              <a:srgbClr val="84604A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</a:p>
          </p:txBody>
        </p:sp>
        <p:sp>
          <p:nvSpPr>
            <p:cNvPr id="171" name="Table of Contents"/>
            <p:cNvSpPr/>
            <p:nvPr/>
          </p:nvSpPr>
          <p:spPr>
            <a:xfrm>
              <a:off x="2200527" y="222249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300"/>
              </a:lvl1pPr>
            </a:lstStyle>
            <a:p>
              <a:pPr/>
              <a:r>
                <a:t>Table of Contents</a:t>
              </a:r>
            </a:p>
          </p:txBody>
        </p:sp>
      </p:grpSp>
      <p:grpSp>
        <p:nvGrpSpPr>
          <p:cNvPr id="175" name="Group">
            <a:hlinkClick r:id="rId5" invalidUrl="" action="ppaction://hlinksldjump" tgtFrame="" tooltip="" history="1" highlightClick="0" endSnd="0"/>
          </p:cNvPr>
          <p:cNvGrpSpPr/>
          <p:nvPr/>
        </p:nvGrpSpPr>
        <p:grpSpPr>
          <a:xfrm>
            <a:off x="10320866" y="8710738"/>
            <a:ext cx="1456164" cy="1356970"/>
            <a:chOff x="344757" y="135280"/>
            <a:chExt cx="1456162" cy="1356969"/>
          </a:xfrm>
        </p:grpSpPr>
        <p:sp>
          <p:nvSpPr>
            <p:cNvPr id="173" name="Arrow 11"/>
            <p:cNvSpPr/>
            <p:nvPr/>
          </p:nvSpPr>
          <p:spPr>
            <a:xfrm>
              <a:off x="938229" y="135280"/>
              <a:ext cx="862691" cy="649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469" y="0"/>
                  </a:moveTo>
                  <a:cubicBezTo>
                    <a:pt x="13010" y="0"/>
                    <a:pt x="12551" y="232"/>
                    <a:pt x="12200" y="697"/>
                  </a:cubicBezTo>
                  <a:cubicBezTo>
                    <a:pt x="11500" y="1626"/>
                    <a:pt x="11500" y="3135"/>
                    <a:pt x="12200" y="4065"/>
                  </a:cubicBezTo>
                  <a:lnTo>
                    <a:pt x="15479" y="8419"/>
                  </a:lnTo>
                  <a:lnTo>
                    <a:pt x="1793" y="8419"/>
                  </a:lnTo>
                  <a:cubicBezTo>
                    <a:pt x="802" y="8419"/>
                    <a:pt x="0" y="9485"/>
                    <a:pt x="0" y="10800"/>
                  </a:cubicBezTo>
                  <a:cubicBezTo>
                    <a:pt x="0" y="12115"/>
                    <a:pt x="802" y="13181"/>
                    <a:pt x="1793" y="13181"/>
                  </a:cubicBezTo>
                  <a:lnTo>
                    <a:pt x="15479" y="13181"/>
                  </a:lnTo>
                  <a:lnTo>
                    <a:pt x="12200" y="17535"/>
                  </a:lnTo>
                  <a:cubicBezTo>
                    <a:pt x="11500" y="18465"/>
                    <a:pt x="11500" y="19974"/>
                    <a:pt x="12200" y="20903"/>
                  </a:cubicBezTo>
                  <a:cubicBezTo>
                    <a:pt x="12551" y="21368"/>
                    <a:pt x="13010" y="21600"/>
                    <a:pt x="13469" y="21600"/>
                  </a:cubicBezTo>
                  <a:cubicBezTo>
                    <a:pt x="13927" y="21600"/>
                    <a:pt x="14387" y="21368"/>
                    <a:pt x="14737" y="20903"/>
                  </a:cubicBezTo>
                  <a:lnTo>
                    <a:pt x="21074" y="12484"/>
                  </a:lnTo>
                  <a:cubicBezTo>
                    <a:pt x="21424" y="12019"/>
                    <a:pt x="21600" y="11409"/>
                    <a:pt x="21600" y="10800"/>
                  </a:cubicBezTo>
                  <a:cubicBezTo>
                    <a:pt x="21600" y="10191"/>
                    <a:pt x="21424" y="9581"/>
                    <a:pt x="21074" y="9116"/>
                  </a:cubicBezTo>
                  <a:lnTo>
                    <a:pt x="14737" y="697"/>
                  </a:lnTo>
                  <a:cubicBezTo>
                    <a:pt x="14387" y="232"/>
                    <a:pt x="13927" y="0"/>
                    <a:pt x="13469" y="0"/>
                  </a:cubicBezTo>
                  <a:close/>
                </a:path>
              </a:pathLst>
            </a:custGeom>
            <a:solidFill>
              <a:srgbClr val="84604A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50800" dist="12700" dir="0">
                <a:srgbClr val="000000">
                  <a:alpha val="6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F2EBDB"/>
                  </a:solidFill>
                </a:defRPr>
              </a:pPr>
            </a:p>
          </p:txBody>
        </p:sp>
        <p:sp>
          <p:nvSpPr>
            <p:cNvPr id="174" name="Back"/>
            <p:cNvSpPr/>
            <p:nvPr/>
          </p:nvSpPr>
          <p:spPr>
            <a:xfrm>
              <a:off x="344757" y="222249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300"/>
              </a:lvl1pPr>
            </a:lstStyle>
            <a:p>
              <a:pPr/>
              <a:r>
                <a:t>Back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For the rest of the year"/>
          <p:cNvSpPr txBox="1"/>
          <p:nvPr>
            <p:ph type="title"/>
          </p:nvPr>
        </p:nvSpPr>
        <p:spPr>
          <a:xfrm>
            <a:off x="762000" y="889000"/>
            <a:ext cx="11480800" cy="1524000"/>
          </a:xfrm>
          <a:prstGeom prst="rect">
            <a:avLst/>
          </a:prstGeom>
        </p:spPr>
        <p:txBody>
          <a:bodyPr/>
          <a:lstStyle/>
          <a:p>
            <a:pPr/>
            <a:r>
              <a:t>For the rest of the year </a:t>
            </a:r>
          </a:p>
        </p:txBody>
      </p:sp>
      <p:sp>
        <p:nvSpPr>
          <p:cNvPr id="178" name="Track your Points of Progress as they are completed (customizable templates here)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Track your Points of Progress as they are completed (customizable templates </a:t>
            </a:r>
            <a:r>
              <a:rPr u="sng">
                <a:hlinkClick r:id="rId3" invalidUrl="" action="" tgtFrame="" tooltip="" history="1" highlightClick="0" endSnd="0"/>
              </a:rPr>
              <a:t>here</a:t>
            </a:r>
            <a:r>
              <a:t>)</a:t>
            </a:r>
          </a:p>
          <a:p>
            <a:pPr>
              <a:buBlip>
                <a:blip r:embed="rId2"/>
              </a:buBlip>
            </a:pPr>
            <a:r>
              <a:t>Reflect on the process with yourself, students, parents and colleagues</a:t>
            </a:r>
          </a:p>
          <a:p>
            <a:pPr>
              <a:buBlip>
                <a:blip r:embed="rId2"/>
              </a:buBlip>
            </a:pPr>
            <a:r>
              <a:t>“Assess what you value and value what you assess”</a:t>
            </a:r>
          </a:p>
        </p:txBody>
      </p:sp>
      <p:grpSp>
        <p:nvGrpSpPr>
          <p:cNvPr id="181" name="Group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576538" y="8558338"/>
            <a:ext cx="3470529" cy="1356970"/>
            <a:chOff x="0" y="135280"/>
            <a:chExt cx="3470527" cy="1356969"/>
          </a:xfrm>
        </p:grpSpPr>
        <p:sp>
          <p:nvSpPr>
            <p:cNvPr id="179" name="Arrow 11"/>
            <p:cNvSpPr/>
            <p:nvPr/>
          </p:nvSpPr>
          <p:spPr>
            <a:xfrm flipH="1">
              <a:off x="0" y="135280"/>
              <a:ext cx="862691" cy="649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469" y="0"/>
                  </a:moveTo>
                  <a:cubicBezTo>
                    <a:pt x="13010" y="0"/>
                    <a:pt x="12551" y="232"/>
                    <a:pt x="12200" y="697"/>
                  </a:cubicBezTo>
                  <a:cubicBezTo>
                    <a:pt x="11500" y="1626"/>
                    <a:pt x="11500" y="3135"/>
                    <a:pt x="12200" y="4065"/>
                  </a:cubicBezTo>
                  <a:lnTo>
                    <a:pt x="15479" y="8419"/>
                  </a:lnTo>
                  <a:lnTo>
                    <a:pt x="1793" y="8419"/>
                  </a:lnTo>
                  <a:cubicBezTo>
                    <a:pt x="802" y="8419"/>
                    <a:pt x="0" y="9485"/>
                    <a:pt x="0" y="10800"/>
                  </a:cubicBezTo>
                  <a:cubicBezTo>
                    <a:pt x="0" y="12115"/>
                    <a:pt x="802" y="13181"/>
                    <a:pt x="1793" y="13181"/>
                  </a:cubicBezTo>
                  <a:lnTo>
                    <a:pt x="15479" y="13181"/>
                  </a:lnTo>
                  <a:lnTo>
                    <a:pt x="12200" y="17535"/>
                  </a:lnTo>
                  <a:cubicBezTo>
                    <a:pt x="11500" y="18465"/>
                    <a:pt x="11500" y="19974"/>
                    <a:pt x="12200" y="20903"/>
                  </a:cubicBezTo>
                  <a:cubicBezTo>
                    <a:pt x="12551" y="21368"/>
                    <a:pt x="13010" y="21600"/>
                    <a:pt x="13469" y="21600"/>
                  </a:cubicBezTo>
                  <a:cubicBezTo>
                    <a:pt x="13927" y="21600"/>
                    <a:pt x="14387" y="21368"/>
                    <a:pt x="14737" y="20903"/>
                  </a:cubicBezTo>
                  <a:lnTo>
                    <a:pt x="21074" y="12484"/>
                  </a:lnTo>
                  <a:cubicBezTo>
                    <a:pt x="21424" y="12019"/>
                    <a:pt x="21600" y="11409"/>
                    <a:pt x="21600" y="10800"/>
                  </a:cubicBezTo>
                  <a:cubicBezTo>
                    <a:pt x="21600" y="10191"/>
                    <a:pt x="21424" y="9581"/>
                    <a:pt x="21074" y="9116"/>
                  </a:cubicBezTo>
                  <a:lnTo>
                    <a:pt x="14737" y="697"/>
                  </a:lnTo>
                  <a:cubicBezTo>
                    <a:pt x="14387" y="232"/>
                    <a:pt x="13927" y="0"/>
                    <a:pt x="13469" y="0"/>
                  </a:cubicBezTo>
                  <a:close/>
                </a:path>
              </a:pathLst>
            </a:custGeom>
            <a:solidFill>
              <a:srgbClr val="84604A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</a:p>
          </p:txBody>
        </p:sp>
        <p:sp>
          <p:nvSpPr>
            <p:cNvPr id="180" name="Table of Contents"/>
            <p:cNvSpPr/>
            <p:nvPr/>
          </p:nvSpPr>
          <p:spPr>
            <a:xfrm>
              <a:off x="2200527" y="222249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300"/>
              </a:lvl1pPr>
            </a:lstStyle>
            <a:p>
              <a:pPr/>
              <a:r>
                <a:t>Table of Contents</a:t>
              </a:r>
            </a:p>
          </p:txBody>
        </p:sp>
      </p:grpSp>
      <p:grpSp>
        <p:nvGrpSpPr>
          <p:cNvPr id="184" name="Group">
            <a:hlinkClick r:id="rId5" invalidUrl="" action="ppaction://hlinksldjump" tgtFrame="" tooltip="" history="1" highlightClick="0" endSnd="0"/>
          </p:cNvPr>
          <p:cNvGrpSpPr/>
          <p:nvPr/>
        </p:nvGrpSpPr>
        <p:grpSpPr>
          <a:xfrm>
            <a:off x="10337799" y="8558338"/>
            <a:ext cx="1456164" cy="1356970"/>
            <a:chOff x="344757" y="135280"/>
            <a:chExt cx="1456162" cy="1356969"/>
          </a:xfrm>
        </p:grpSpPr>
        <p:sp>
          <p:nvSpPr>
            <p:cNvPr id="182" name="Arrow 11"/>
            <p:cNvSpPr/>
            <p:nvPr/>
          </p:nvSpPr>
          <p:spPr>
            <a:xfrm>
              <a:off x="938229" y="135280"/>
              <a:ext cx="862691" cy="649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469" y="0"/>
                  </a:moveTo>
                  <a:cubicBezTo>
                    <a:pt x="13010" y="0"/>
                    <a:pt x="12551" y="232"/>
                    <a:pt x="12200" y="697"/>
                  </a:cubicBezTo>
                  <a:cubicBezTo>
                    <a:pt x="11500" y="1626"/>
                    <a:pt x="11500" y="3135"/>
                    <a:pt x="12200" y="4065"/>
                  </a:cubicBezTo>
                  <a:lnTo>
                    <a:pt x="15479" y="8419"/>
                  </a:lnTo>
                  <a:lnTo>
                    <a:pt x="1793" y="8419"/>
                  </a:lnTo>
                  <a:cubicBezTo>
                    <a:pt x="802" y="8419"/>
                    <a:pt x="0" y="9485"/>
                    <a:pt x="0" y="10800"/>
                  </a:cubicBezTo>
                  <a:cubicBezTo>
                    <a:pt x="0" y="12115"/>
                    <a:pt x="802" y="13181"/>
                    <a:pt x="1793" y="13181"/>
                  </a:cubicBezTo>
                  <a:lnTo>
                    <a:pt x="15479" y="13181"/>
                  </a:lnTo>
                  <a:lnTo>
                    <a:pt x="12200" y="17535"/>
                  </a:lnTo>
                  <a:cubicBezTo>
                    <a:pt x="11500" y="18465"/>
                    <a:pt x="11500" y="19974"/>
                    <a:pt x="12200" y="20903"/>
                  </a:cubicBezTo>
                  <a:cubicBezTo>
                    <a:pt x="12551" y="21368"/>
                    <a:pt x="13010" y="21600"/>
                    <a:pt x="13469" y="21600"/>
                  </a:cubicBezTo>
                  <a:cubicBezTo>
                    <a:pt x="13927" y="21600"/>
                    <a:pt x="14387" y="21368"/>
                    <a:pt x="14737" y="20903"/>
                  </a:cubicBezTo>
                  <a:lnTo>
                    <a:pt x="21074" y="12484"/>
                  </a:lnTo>
                  <a:cubicBezTo>
                    <a:pt x="21424" y="12019"/>
                    <a:pt x="21600" y="11409"/>
                    <a:pt x="21600" y="10800"/>
                  </a:cubicBezTo>
                  <a:cubicBezTo>
                    <a:pt x="21600" y="10191"/>
                    <a:pt x="21424" y="9581"/>
                    <a:pt x="21074" y="9116"/>
                  </a:cubicBezTo>
                  <a:lnTo>
                    <a:pt x="14737" y="697"/>
                  </a:lnTo>
                  <a:cubicBezTo>
                    <a:pt x="14387" y="232"/>
                    <a:pt x="13927" y="0"/>
                    <a:pt x="13469" y="0"/>
                  </a:cubicBezTo>
                  <a:close/>
                </a:path>
              </a:pathLst>
            </a:custGeom>
            <a:solidFill>
              <a:srgbClr val="84604A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50800" dist="12700" dir="0">
                <a:srgbClr val="000000">
                  <a:alpha val="6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F2EBDB"/>
                  </a:solidFill>
                </a:defRPr>
              </a:pPr>
            </a:p>
          </p:txBody>
        </p:sp>
        <p:sp>
          <p:nvSpPr>
            <p:cNvPr id="183" name="Back"/>
            <p:cNvSpPr/>
            <p:nvPr/>
          </p:nvSpPr>
          <p:spPr>
            <a:xfrm>
              <a:off x="344757" y="222249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300"/>
              </a:lvl1pPr>
            </a:lstStyle>
            <a:p>
              <a:pPr/>
              <a:r>
                <a:t>Back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2.pn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5.png"/></Relationships>

</file>

<file path=ppt/theme/theme1.xml><?xml version="1.0" encoding="utf-8"?>
<a:theme xmlns:a="http://schemas.openxmlformats.org/drawingml/2006/main" xmlns:r="http://schemas.openxmlformats.org/officeDocument/2006/relationships" name="LeatherBook">
  <a:themeElements>
    <a:clrScheme name="LeatherBook">
      <a:dk1>
        <a:srgbClr val="6C6963"/>
      </a:dk1>
      <a:lt1>
        <a:srgbClr val="092C6C"/>
      </a:lt1>
      <a:dk2>
        <a:srgbClr val="4D5459"/>
      </a:dk2>
      <a:lt2>
        <a:srgbClr val="D8DBDF"/>
      </a:lt2>
      <a:accent1>
        <a:srgbClr val="5B7376"/>
      </a:accent1>
      <a:accent2>
        <a:srgbClr val="9B9E5B"/>
      </a:accent2>
      <a:accent3>
        <a:srgbClr val="CC943D"/>
      </a:accent3>
      <a:accent4>
        <a:srgbClr val="A55A01"/>
      </a:accent4>
      <a:accent5>
        <a:srgbClr val="9D3320"/>
      </a:accent5>
      <a:accent6>
        <a:srgbClr val="83525A"/>
      </a:accent6>
      <a:hlink>
        <a:srgbClr val="0000FF"/>
      </a:hlink>
      <a:folHlink>
        <a:srgbClr val="FF00FF"/>
      </a:folHlink>
    </a:clrScheme>
    <a:fontScheme name="LeatherBook">
      <a:majorFont>
        <a:latin typeface="Baskerville"/>
        <a:ea typeface="Baskerville"/>
        <a:cs typeface="Baskerville"/>
      </a:majorFont>
      <a:minorFont>
        <a:latin typeface="Baskerville"/>
        <a:ea typeface="Baskerville"/>
        <a:cs typeface="Baskerville"/>
      </a:minorFont>
    </a:fontScheme>
    <a:fmtScheme name="LeatherBoo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12700" dir="0">
              <a:srgbClr val="000000">
                <a:alpha val="6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6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50800" dist="12700" dir="0">
            <a:srgbClr val="000000">
              <a:alpha val="6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2EBDB"/>
            </a:solidFill>
            <a:effectLst/>
            <a:uFillTx/>
            <a:latin typeface="+mn-lt"/>
            <a:ea typeface="+mn-ea"/>
            <a:cs typeface="+mn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A49E92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6C6963"/>
            </a:solidFill>
            <a:effectLst/>
            <a:uFillTx/>
            <a:latin typeface="+mn-lt"/>
            <a:ea typeface="+mn-ea"/>
            <a:cs typeface="+mn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LeatherBook">
  <a:themeElements>
    <a:clrScheme name="LeatherBook">
      <a:dk1>
        <a:srgbClr val="000000"/>
      </a:dk1>
      <a:lt1>
        <a:srgbClr val="FFFFFF"/>
      </a:lt1>
      <a:dk2>
        <a:srgbClr val="4D5459"/>
      </a:dk2>
      <a:lt2>
        <a:srgbClr val="D8DBDF"/>
      </a:lt2>
      <a:accent1>
        <a:srgbClr val="5B7376"/>
      </a:accent1>
      <a:accent2>
        <a:srgbClr val="9B9E5B"/>
      </a:accent2>
      <a:accent3>
        <a:srgbClr val="CC943D"/>
      </a:accent3>
      <a:accent4>
        <a:srgbClr val="A55A01"/>
      </a:accent4>
      <a:accent5>
        <a:srgbClr val="9D3320"/>
      </a:accent5>
      <a:accent6>
        <a:srgbClr val="83525A"/>
      </a:accent6>
      <a:hlink>
        <a:srgbClr val="0000FF"/>
      </a:hlink>
      <a:folHlink>
        <a:srgbClr val="FF00FF"/>
      </a:folHlink>
    </a:clrScheme>
    <a:fontScheme name="LeatherBook">
      <a:majorFont>
        <a:latin typeface="Baskerville"/>
        <a:ea typeface="Baskerville"/>
        <a:cs typeface="Baskerville"/>
      </a:majorFont>
      <a:minorFont>
        <a:latin typeface="Baskerville"/>
        <a:ea typeface="Baskerville"/>
        <a:cs typeface="Baskerville"/>
      </a:minorFont>
    </a:fontScheme>
    <a:fmtScheme name="LeatherBoo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12700" dir="0">
              <a:srgbClr val="000000">
                <a:alpha val="6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6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50800" dist="12700" dir="0">
            <a:srgbClr val="000000">
              <a:alpha val="6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2EBDB"/>
            </a:solidFill>
            <a:effectLst/>
            <a:uFillTx/>
            <a:latin typeface="+mn-lt"/>
            <a:ea typeface="+mn-ea"/>
            <a:cs typeface="+mn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A49E92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6C6963"/>
            </a:solidFill>
            <a:effectLst/>
            <a:uFillTx/>
            <a:latin typeface="+mn-lt"/>
            <a:ea typeface="+mn-ea"/>
            <a:cs typeface="+mn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