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79023" y="-126408"/>
            <a:ext cx="15544802" cy="10363201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2118171" y="468081"/>
            <a:ext cx="8787508" cy="58583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4088740" y="1357394"/>
            <a:ext cx="10701971" cy="71346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7581900" y="2628900"/>
            <a:ext cx="4317378" cy="648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half" idx="13"/>
          </p:nvPr>
        </p:nvSpPr>
        <p:spPr>
          <a:xfrm>
            <a:off x="7759700" y="4151206"/>
            <a:ext cx="5118100" cy="55730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>
            <a:off x="6972300" y="622300"/>
            <a:ext cx="6229350" cy="4152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609600" y="-406400"/>
            <a:ext cx="7037917" cy="1057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327743"/>
            <a:ext cx="368504" cy="4258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b="1" sz="1800">
                <a:solidFill>
                  <a:srgbClr val="5157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samples/afl-in-the-class/" TargetMode="External"/><Relationship Id="rId4" Type="http://schemas.openxmlformats.org/officeDocument/2006/relationships/slide" Target="slide2.xml"/><Relationship Id="rId5" Type="http://schemas.openxmlformats.org/officeDocument/2006/relationships/slide" Target="slide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12.xml"/><Relationship Id="rId4" Type="http://schemas.openxmlformats.org/officeDocument/2006/relationships/slide" Target="slide13.xml"/><Relationship Id="rId5" Type="http://schemas.openxmlformats.org/officeDocument/2006/relationships/slide" Target="slide14.xml"/><Relationship Id="rId6" Type="http://schemas.openxmlformats.org/officeDocument/2006/relationships/slide" Target="slide15.xml"/><Relationship Id="rId7" Type="http://schemas.openxmlformats.org/officeDocument/2006/relationships/hyperlink" Target="http://csl.sd79.bc.ca/home/assessment-for-learning/samples/learning-samples-with-context/" TargetMode="External"/><Relationship Id="rId8" Type="http://schemas.openxmlformats.org/officeDocument/2006/relationships/slide" Target="slide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11.xml"/><Relationship Id="rId4" Type="http://schemas.openxmlformats.org/officeDocument/2006/relationships/slide" Target="slide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" TargetMode="External"/><Relationship Id="rId4" Type="http://schemas.openxmlformats.org/officeDocument/2006/relationships/image" Target="../media/image4.png"/><Relationship Id="rId5" Type="http://schemas.openxmlformats.org/officeDocument/2006/relationships/slide" Target="slide2.xml"/><Relationship Id="rId6" Type="http://schemas.openxmlformats.org/officeDocument/2006/relationships/slide" Target="slide1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13.xml"/><Relationship Id="rId4" Type="http://schemas.openxmlformats.org/officeDocument/2006/relationships/image" Target="../media/image5.png"/><Relationship Id="rId5" Type="http://schemas.openxmlformats.org/officeDocument/2006/relationships/slide" Target="slide2.xml"/><Relationship Id="rId6" Type="http://schemas.openxmlformats.org/officeDocument/2006/relationships/slide" Target="slide1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17.xml"/><Relationship Id="rId4" Type="http://schemas.openxmlformats.org/officeDocument/2006/relationships/slide" Target="slide18.xml"/><Relationship Id="rId5" Type="http://schemas.openxmlformats.org/officeDocument/2006/relationships/slide" Target="slide19.xml"/><Relationship Id="rId6" Type="http://schemas.openxmlformats.org/officeDocument/2006/relationships/slide" Target="slide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samples/edinform-training-videos/" TargetMode="External"/><Relationship Id="rId4" Type="http://schemas.openxmlformats.org/officeDocument/2006/relationships/slide" Target="slide2.xml"/><Relationship Id="rId5" Type="http://schemas.openxmlformats.org/officeDocument/2006/relationships/slide" Target="slide1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samples/edinform-training-videos/" TargetMode="External"/><Relationship Id="rId4" Type="http://schemas.openxmlformats.org/officeDocument/2006/relationships/slide" Target="slide2.xml"/><Relationship Id="rId5" Type="http://schemas.openxmlformats.org/officeDocument/2006/relationships/slide" Target="slide1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samples/edinform-training-videos/" TargetMode="External"/><Relationship Id="rId4" Type="http://schemas.openxmlformats.org/officeDocument/2006/relationships/slide" Target="slide2.xml"/><Relationship Id="rId5" Type="http://schemas.openxmlformats.org/officeDocument/2006/relationships/slide" Target="slide1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3.xml"/><Relationship Id="rId4" Type="http://schemas.openxmlformats.org/officeDocument/2006/relationships/slide" Target="slide16.xml"/><Relationship Id="rId5" Type="http://schemas.openxmlformats.org/officeDocument/2006/relationships/slide" Target="slide4.xml"/><Relationship Id="rId6" Type="http://schemas.openxmlformats.org/officeDocument/2006/relationships/slide" Target="slide20.xml"/><Relationship Id="rId7" Type="http://schemas.openxmlformats.org/officeDocument/2006/relationships/slide" Target="slide6.xml"/><Relationship Id="rId8" Type="http://schemas.openxmlformats.org/officeDocument/2006/relationships/slide" Target="slide23.xml"/><Relationship Id="rId9" Type="http://schemas.openxmlformats.org/officeDocument/2006/relationships/slide" Target="slide11.xml"/><Relationship Id="rId10" Type="http://schemas.openxmlformats.org/officeDocument/2006/relationships/slide" Target="slide2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21.xml"/><Relationship Id="rId4" Type="http://schemas.openxmlformats.org/officeDocument/2006/relationships/slide" Target="slide22.xml"/><Relationship Id="rId5" Type="http://schemas.openxmlformats.org/officeDocument/2006/relationships/hyperlink" Target="http://csl.sd79.bc.ca/home/summary-of-learning-samples/secondary-sample-comments/" TargetMode="External"/><Relationship Id="rId6" Type="http://schemas.openxmlformats.org/officeDocument/2006/relationships/slide" Target="slide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2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summary-of-learning-samples/secondary-sample-comments/" TargetMode="External"/><Relationship Id="rId4" Type="http://schemas.openxmlformats.org/officeDocument/2006/relationships/slide" Target="slide2.xml"/><Relationship Id="rId5" Type="http://schemas.openxmlformats.org/officeDocument/2006/relationships/slide" Target="slide1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information-and-guidelines/resources-for-parents/" TargetMode="External"/><Relationship Id="rId4" Type="http://schemas.openxmlformats.org/officeDocument/2006/relationships/hyperlink" Target="http://csl.sd79.bc.ca/home/assessment-for-learning/samples/edinform-training-videos/" TargetMode="External"/><Relationship Id="rId5" Type="http://schemas.openxmlformats.org/officeDocument/2006/relationships/slide" Target="slide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csl.sd79.bc.ca/" TargetMode="External"/><Relationship Id="rId4" Type="http://schemas.openxmlformats.org/officeDocument/2006/relationships/hyperlink" Target="https://sd79-my.sharepoint.com/:f:/r/personal/rready_sd79_bc_ca/Documents/Secondary%20Asessment%20Resources?csf=1&amp;e=laNaR7" TargetMode="External"/><Relationship Id="rId5" Type="http://schemas.openxmlformats.org/officeDocument/2006/relationships/slide" Target="slide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csl.sd79.bc.ca/home/information-and-guidelines/grade-eight-and-nine-assessment-timelines/" TargetMode="External"/><Relationship Id="rId3" Type="http://schemas.openxmlformats.org/officeDocument/2006/relationships/slide" Target="slide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slide" Target="slide7.xml"/><Relationship Id="rId4" Type="http://schemas.openxmlformats.org/officeDocument/2006/relationships/slide" Target="slide9.xml"/><Relationship Id="rId5" Type="http://schemas.openxmlformats.org/officeDocument/2006/relationships/slide" Target="slide10.xml"/><Relationship Id="rId6" Type="http://schemas.openxmlformats.org/officeDocument/2006/relationships/slide" Target="slide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csl.sd79.bc.ca/home/information-and-guidelines/" TargetMode="External"/><Relationship Id="rId4" Type="http://schemas.openxmlformats.org/officeDocument/2006/relationships/slide" Target="slide11.xml"/><Relationship Id="rId5" Type="http://schemas.openxmlformats.org/officeDocument/2006/relationships/hyperlink" Target="http://csl.sd79.bc.ca/home/assessment-for-learning/resources-2/" TargetMode="External"/><Relationship Id="rId6" Type="http://schemas.openxmlformats.org/officeDocument/2006/relationships/slide" Target="slide6.xml"/><Relationship Id="rId7" Type="http://schemas.openxmlformats.org/officeDocument/2006/relationships/slide" Target="slide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samples/afl-in-the-class/" TargetMode="External"/><Relationship Id="rId4" Type="http://schemas.openxmlformats.org/officeDocument/2006/relationships/hyperlink" Target="https://sd79.bc.ca/services/curriculum/curriculum-resources-k-12/numeracy/additional-numeracy-resources/secondary/secondary-assessment/" TargetMode="External"/><Relationship Id="rId5" Type="http://schemas.openxmlformats.org/officeDocument/2006/relationships/hyperlink" Target="http://csl.sd79.bc.ca/home/assessment-for-learning/resources-2/" TargetMode="External"/><Relationship Id="rId6" Type="http://schemas.openxmlformats.org/officeDocument/2006/relationships/slide" Target="slide2.xml"/><Relationship Id="rId7" Type="http://schemas.openxmlformats.org/officeDocument/2006/relationships/slide" Target="slide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csl.sd79.bc.ca/home/assessment-for-learning/samples/learning-samples-with-context/" TargetMode="External"/><Relationship Id="rId4" Type="http://schemas.openxmlformats.org/officeDocument/2006/relationships/slide" Target="slide2.xml"/><Relationship Id="rId5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Communication of Student Learning"/>
          <p:cNvSpPr txBox="1"/>
          <p:nvPr>
            <p:ph type="ctrTitle"/>
          </p:nvPr>
        </p:nvSpPr>
        <p:spPr>
          <a:xfrm>
            <a:off x="1104900" y="876300"/>
            <a:ext cx="10795000" cy="3556000"/>
          </a:xfrm>
          <a:prstGeom prst="rect">
            <a:avLst/>
          </a:prstGeom>
        </p:spPr>
        <p:txBody>
          <a:bodyPr/>
          <a:lstStyle/>
          <a:p>
            <a:pPr/>
            <a:r>
              <a:t>The Communication of Student Learning </a:t>
            </a:r>
          </a:p>
        </p:txBody>
      </p:sp>
      <p:sp>
        <p:nvSpPr>
          <p:cNvPr id="120" name="Grades 8 and 9"/>
          <p:cNvSpPr txBox="1"/>
          <p:nvPr>
            <p:ph type="subTitle" sz="quarter" idx="1"/>
          </p:nvPr>
        </p:nvSpPr>
        <p:spPr>
          <a:xfrm>
            <a:off x="1104900" y="4886283"/>
            <a:ext cx="10795000" cy="1436887"/>
          </a:xfrm>
          <a:prstGeom prst="rect">
            <a:avLst/>
          </a:prstGeom>
        </p:spPr>
        <p:txBody>
          <a:bodyPr/>
          <a:lstStyle/>
          <a:p>
            <a:pPr/>
            <a:r>
              <a:t>Grades 8 and 9</a:t>
            </a:r>
          </a:p>
        </p:txBody>
      </p:sp>
      <p:sp>
        <p:nvSpPr>
          <p:cNvPr id="121" name="School District 79 - Cowichan Valley"/>
          <p:cNvSpPr txBox="1"/>
          <p:nvPr/>
        </p:nvSpPr>
        <p:spPr>
          <a:xfrm>
            <a:off x="1865734" y="6303019"/>
            <a:ext cx="9273332" cy="169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85572">
              <a:defRPr sz="5016">
                <a:solidFill>
                  <a:srgbClr val="85604A"/>
                </a:solidFill>
              </a:defRPr>
            </a:lvl1pPr>
          </a:lstStyle>
          <a:p>
            <a:pPr/>
            <a:r>
              <a:t>School District 79 - Cowichan Valley</a:t>
            </a:r>
          </a:p>
        </p:txBody>
      </p:sp>
      <p:sp>
        <p:nvSpPr>
          <p:cNvPr id="122" name="February 2020"/>
          <p:cNvSpPr txBox="1"/>
          <p:nvPr/>
        </p:nvSpPr>
        <p:spPr>
          <a:xfrm>
            <a:off x="686841" y="8470646"/>
            <a:ext cx="2385518" cy="537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800"/>
            </a:lvl1pPr>
          </a:lstStyle>
          <a:p>
            <a:pPr/>
            <a:r>
              <a:t>February 2020</a:t>
            </a:r>
          </a:p>
        </p:txBody>
      </p:sp>
      <p:grpSp>
        <p:nvGrpSpPr>
          <p:cNvPr id="125" name="Group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280095" y="8363915"/>
            <a:ext cx="4005953" cy="751028"/>
            <a:chOff x="0" y="0"/>
            <a:chExt cx="4005952" cy="751027"/>
          </a:xfrm>
        </p:grpSpPr>
        <p:sp>
          <p:nvSpPr>
            <p:cNvPr id="123" name="Table of Contents"/>
            <p:cNvSpPr txBox="1"/>
            <p:nvPr/>
          </p:nvSpPr>
          <p:spPr>
            <a:xfrm>
              <a:off x="0" y="106731"/>
              <a:ext cx="2947010" cy="5375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800"/>
              </a:lvl1pPr>
            </a:lstStyle>
            <a:p>
              <a:pPr/>
              <a:r>
                <a:t>Table of Contents</a:t>
              </a:r>
            </a:p>
          </p:txBody>
        </p:sp>
        <p:sp>
          <p:nvSpPr>
            <p:cNvPr id="124" name="Arrow 11"/>
            <p:cNvSpPr/>
            <p:nvPr/>
          </p:nvSpPr>
          <p:spPr>
            <a:xfrm>
              <a:off x="3008449" y="0"/>
              <a:ext cx="997504" cy="75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hueOff val="-186619"/>
                    <a:satOff val="-1944"/>
                    <a:lumOff val="-8643"/>
                    <a:alpha val="64999"/>
                  </a:schemeClr>
                </a:gs>
                <a:gs pos="100000">
                  <a:schemeClr val="accent6">
                    <a:hueOff val="-186619"/>
                    <a:satOff val="-1944"/>
                    <a:lumOff val="-864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or the rest of the year or cour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/>
            <a:r>
              <a:t>For the rest of the year or course</a:t>
            </a:r>
          </a:p>
        </p:txBody>
      </p:sp>
      <p:sp>
        <p:nvSpPr>
          <p:cNvPr id="182" name="Track your Points of Progress as they are completed (customizable templates her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Track your Points of Progress as they are completed (customizable templates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  <a:r>
              <a:t>)</a:t>
            </a:r>
          </a:p>
          <a:p>
            <a:pPr>
              <a:buBlip>
                <a:blip r:embed="rId2"/>
              </a:buBlip>
            </a:pPr>
            <a:r>
              <a:t>Reflect on the process with yourself, students, parents and colleagues</a:t>
            </a:r>
          </a:p>
          <a:p>
            <a:pPr>
              <a:buBlip>
                <a:blip r:embed="rId2"/>
              </a:buBlip>
            </a:pPr>
            <a:r>
              <a:t>“Assess what you value and value what you assess”</a:t>
            </a:r>
          </a:p>
        </p:txBody>
      </p:sp>
      <p:grpSp>
        <p:nvGrpSpPr>
          <p:cNvPr id="185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183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84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188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186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87" name="Back"/>
            <p:cNvSpPr txBox="1"/>
            <p:nvPr/>
          </p:nvSpPr>
          <p:spPr>
            <a:xfrm>
              <a:off x="-1" y="86969"/>
              <a:ext cx="744069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What is a Point of Progres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/>
            <a:r>
              <a:t>What is a Point of Progress?</a:t>
            </a:r>
          </a:p>
        </p:txBody>
      </p:sp>
      <p:sp>
        <p:nvSpPr>
          <p:cNvPr id="191" name="Purpo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 invalidUrl="" action="ppaction://hlinksldjump" tgtFrame="" tooltip="" history="1" highlightClick="0" endSnd="0"/>
              </a:rPr>
              <a:t>Purpose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Criteria</a:t>
            </a:r>
          </a:p>
          <a:p>
            <a:pPr>
              <a:buBlip>
                <a:blip r:embed="rId2"/>
              </a:buBlip>
            </a:pPr>
            <a:r>
              <a:rPr u="sng">
                <a:hlinkClick r:id="rId5" invalidUrl="" action="ppaction://hlinksldjump" tgtFrame="" tooltip="" history="1" highlightClick="0" endSnd="0"/>
              </a:rPr>
              <a:t>Frequency</a:t>
            </a:r>
          </a:p>
          <a:p>
            <a:pPr>
              <a:buBlip>
                <a:blip r:embed="rId2"/>
              </a:buBlip>
            </a:pPr>
            <a:r>
              <a:rPr u="sng">
                <a:hlinkClick r:id="rId6" invalidUrl="" action="ppaction://hlinksldjump" tgtFrame="" tooltip="" history="1" highlightClick="0" endSnd="0"/>
              </a:rPr>
              <a:t>Types of</a:t>
            </a:r>
          </a:p>
          <a:p>
            <a:pPr>
              <a:buBlip>
                <a:blip r:embed="rId2"/>
              </a:buBlip>
            </a:pPr>
            <a:r>
              <a:rPr u="sng">
                <a:hlinkClick r:id="rId7" invalidUrl="" action="" tgtFrame="" tooltip="" history="1" highlightClick="0" endSnd="0"/>
              </a:rPr>
              <a:t>Samples</a:t>
            </a:r>
          </a:p>
        </p:txBody>
      </p:sp>
      <p:grpSp>
        <p:nvGrpSpPr>
          <p:cNvPr id="194" name="Group">
            <a:hlinkClick r:id="rId8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192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93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oint of Progress Purpo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144"/>
            </a:lvl1pPr>
          </a:lstStyle>
          <a:p>
            <a:pPr/>
            <a:r>
              <a:t>Point of Progress Purpose</a:t>
            </a:r>
          </a:p>
        </p:txBody>
      </p:sp>
      <p:sp>
        <p:nvSpPr>
          <p:cNvPr id="197" name="to show authentic evidence of learning and make learning visible…"/>
          <p:cNvSpPr txBox="1"/>
          <p:nvPr>
            <p:ph type="body" idx="1"/>
          </p:nvPr>
        </p:nvSpPr>
        <p:spPr>
          <a:xfrm>
            <a:off x="1104900" y="2561166"/>
            <a:ext cx="10795000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to show authentic evidence of learning and make learning visible</a:t>
            </a:r>
          </a:p>
          <a:p>
            <a:pPr>
              <a:buBlip>
                <a:blip r:embed="rId2"/>
              </a:buBlip>
            </a:pPr>
            <a:r>
              <a:t>to document what students know, understand and can do</a:t>
            </a:r>
          </a:p>
          <a:p>
            <a:pPr>
              <a:buBlip>
                <a:blip r:embed="rId2"/>
              </a:buBlip>
            </a:pPr>
            <a:r>
              <a:t>to allow student voice</a:t>
            </a:r>
          </a:p>
          <a:p>
            <a:pPr>
              <a:buBlip>
                <a:blip r:embed="rId2"/>
              </a:buBlip>
            </a:pPr>
            <a:r>
              <a:t>to be meaningful, varied and responsive</a:t>
            </a:r>
          </a:p>
        </p:txBody>
      </p:sp>
      <p:grpSp>
        <p:nvGrpSpPr>
          <p:cNvPr id="200" name="Group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198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99" name="Back"/>
            <p:cNvSpPr txBox="1"/>
            <p:nvPr/>
          </p:nvSpPr>
          <p:spPr>
            <a:xfrm>
              <a:off x="0" y="86969"/>
              <a:ext cx="744068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  <p:grpSp>
        <p:nvGrpSpPr>
          <p:cNvPr id="203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201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02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oint of Progress Criter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372"/>
            </a:lvl1pPr>
          </a:lstStyle>
          <a:p>
            <a:pPr/>
            <a:r>
              <a:t>Point of Progress Criteria</a:t>
            </a:r>
          </a:p>
        </p:txBody>
      </p:sp>
      <p:sp>
        <p:nvSpPr>
          <p:cNvPr id="206" name="Authentic Evidence of Learning…"/>
          <p:cNvSpPr txBox="1"/>
          <p:nvPr>
            <p:ph type="body" idx="1"/>
          </p:nvPr>
        </p:nvSpPr>
        <p:spPr>
          <a:xfrm>
            <a:off x="1104900" y="2510366"/>
            <a:ext cx="10795000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Authentic Evidence of Learning</a:t>
            </a:r>
          </a:p>
          <a:p>
            <a:pPr>
              <a:buBlip>
                <a:blip r:embed="rId2"/>
              </a:buBlip>
            </a:pPr>
            <a:r>
              <a:t>Descriptive Feedback</a:t>
            </a:r>
          </a:p>
          <a:p>
            <a:pPr>
              <a:buBlip>
                <a:blip r:embed="rId2"/>
              </a:buBlip>
            </a:pPr>
            <a:r>
              <a:t>Next Steps</a:t>
            </a:r>
          </a:p>
          <a:p>
            <a:pPr>
              <a:buBlip>
                <a:blip r:embed="rId2"/>
              </a:buBlip>
            </a:pPr>
            <a:r>
              <a:t>Student Voice</a:t>
            </a:r>
          </a:p>
        </p:txBody>
      </p:sp>
      <p:grpSp>
        <p:nvGrpSpPr>
          <p:cNvPr id="209" name="Detailed description can be found here."/>
          <p:cNvGrpSpPr/>
          <p:nvPr/>
        </p:nvGrpSpPr>
        <p:grpSpPr>
          <a:xfrm>
            <a:off x="7985645" y="4590065"/>
            <a:ext cx="4102977" cy="2616708"/>
            <a:chOff x="0" y="0"/>
            <a:chExt cx="4102975" cy="2616706"/>
          </a:xfrm>
        </p:grpSpPr>
        <p:sp>
          <p:nvSpPr>
            <p:cNvPr id="208" name="Detailed description can be found here."/>
            <p:cNvSpPr txBox="1"/>
            <p:nvPr/>
          </p:nvSpPr>
          <p:spPr>
            <a:xfrm>
              <a:off x="215900" y="139700"/>
              <a:ext cx="3671176" cy="2057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/>
              <a:r>
                <a:t>Detailed description can be found </a:t>
              </a:r>
              <a:r>
                <a:rPr u="sng">
                  <a:hlinkClick r:id="rId3" invalidUrl="" action="" tgtFrame="" tooltip="" history="1" highlightClick="0" endSnd="0"/>
                </a:rPr>
                <a:t>here</a:t>
              </a:r>
              <a:r>
                <a:t>.</a:t>
              </a:r>
            </a:p>
          </p:txBody>
        </p:sp>
        <p:pic>
          <p:nvPicPr>
            <p:cNvPr id="207" name="Detailed description can be found here. Detailed description can be found here." descr="Detailed description can be found here. Detailed description can be found here.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02976" cy="2616707"/>
            </a:xfrm>
            <a:prstGeom prst="rect">
              <a:avLst/>
            </a:prstGeom>
            <a:effectLst/>
          </p:spPr>
        </p:pic>
      </p:grpSp>
      <p:grpSp>
        <p:nvGrpSpPr>
          <p:cNvPr id="212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210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11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15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213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14" name="Back"/>
            <p:cNvSpPr txBox="1"/>
            <p:nvPr/>
          </p:nvSpPr>
          <p:spPr>
            <a:xfrm>
              <a:off x="-1" y="86969"/>
              <a:ext cx="744069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oints of Progress Frequency"/>
          <p:cNvSpPr txBox="1"/>
          <p:nvPr>
            <p:ph type="title"/>
          </p:nvPr>
        </p:nvSpPr>
        <p:spPr>
          <a:xfrm>
            <a:off x="1104900" y="232833"/>
            <a:ext cx="10795000" cy="2240956"/>
          </a:xfrm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pPr/>
            <a:r>
              <a:t>Points of Progress Frequency</a:t>
            </a:r>
          </a:p>
        </p:txBody>
      </p:sp>
      <p:graphicFrame>
        <p:nvGraphicFramePr>
          <p:cNvPr id="218" name="Table"/>
          <p:cNvGraphicFramePr/>
          <p:nvPr/>
        </p:nvGraphicFramePr>
        <p:xfrm>
          <a:off x="778331" y="2038469"/>
          <a:ext cx="11460838" cy="6266471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6829652"/>
                <a:gridCol w="2417862"/>
                <a:gridCol w="2200621"/>
              </a:tblGrid>
              <a:tr h="1301629">
                <a:tc rowSpan="2"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353528"/>
                          </a:solidFill>
                        </a:rPr>
                        <a:t>Area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A992"/>
                      </a:solidFill>
                      <a:miter lim="400000"/>
                    </a:lnR>
                    <a:lnB w="12700">
                      <a:solidFill>
                        <a:srgbClr val="353528"/>
                      </a:solidFill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353528"/>
                          </a:solidFill>
                        </a:rPr>
                        <a:t>Communication using Points of Progress (e.g. digital or paper portfolios, meetings, email, phone calls)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A992"/>
                      </a:solidFill>
                      <a:miter lim="400000"/>
                    </a:lnL>
                    <a:solidFill>
                      <a:srgbClr val="DCCAAB"/>
                    </a:solidFill>
                  </a:tcPr>
                </a:tc>
                <a:tc hMerge="1">
                  <a:tcPr/>
                </a:tc>
              </a:tr>
              <a:tr h="412685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Full Year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A992"/>
                      </a:solidFill>
                      <a:miter lim="400000"/>
                    </a:lnL>
                    <a:lnB w="12700">
                      <a:solidFill>
                        <a:srgbClr val="353528"/>
                      </a:solidFill>
                      <a:miter lim="400000"/>
                    </a:lnB>
                    <a:solidFill>
                      <a:srgbClr val="DCCAA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Semester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353528"/>
                      </a:solidFill>
                      <a:miter lim="400000"/>
                    </a:lnB>
                    <a:solidFill>
                      <a:srgbClr val="DCCAAB"/>
                    </a:solidFill>
                  </a:tcPr>
                </a:tc>
              </a:tr>
              <a:tr h="50438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English and/or French Language Arts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353528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353528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353528"/>
                      </a:solidFill>
                      <a:miter lim="400000"/>
                    </a:lnT>
                  </a:tcPr>
                </a:tc>
              </a:tr>
              <a:tr h="50438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Mathematics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438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Science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438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Social Studies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438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Arts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1-2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1-2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438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Physical and Health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438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French (or other second language)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438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Applied Design, Skills and Technologies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1-2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1-2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0438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Career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pSp>
        <p:nvGrpSpPr>
          <p:cNvPr id="221" name="Group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219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20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24" name="Group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222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23" name="Back"/>
            <p:cNvSpPr txBox="1"/>
            <p:nvPr/>
          </p:nvSpPr>
          <p:spPr>
            <a:xfrm>
              <a:off x="-1" y="86969"/>
              <a:ext cx="744069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ypes of Points of Progr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900"/>
            </a:lvl1pPr>
          </a:lstStyle>
          <a:p>
            <a:pPr/>
            <a:r>
              <a:t>Types of Points of Progress</a:t>
            </a:r>
          </a:p>
        </p:txBody>
      </p:sp>
      <p:sp>
        <p:nvSpPr>
          <p:cNvPr id="227" name="Digital Portfolio (EdInform)…"/>
          <p:cNvSpPr txBox="1"/>
          <p:nvPr>
            <p:ph type="body" idx="1"/>
          </p:nvPr>
        </p:nvSpPr>
        <p:spPr>
          <a:xfrm>
            <a:off x="1646766" y="2497666"/>
            <a:ext cx="10795001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Digital Portfolio (EdInform)</a:t>
            </a:r>
          </a:p>
          <a:p>
            <a:pPr>
              <a:buBlip>
                <a:blip r:embed="rId2"/>
              </a:buBlip>
            </a:pPr>
            <a:r>
              <a:t>Paper Portfolio</a:t>
            </a:r>
          </a:p>
          <a:p>
            <a:pPr>
              <a:buBlip>
                <a:blip r:embed="rId2"/>
              </a:buBlip>
            </a:pPr>
            <a:r>
              <a:t>Email</a:t>
            </a:r>
          </a:p>
          <a:p>
            <a:pPr>
              <a:buBlip>
                <a:blip r:embed="rId2"/>
              </a:buBlip>
            </a:pPr>
            <a:r>
              <a:t>Face-to-face</a:t>
            </a:r>
          </a:p>
          <a:p>
            <a:pPr>
              <a:buBlip>
                <a:blip r:embed="rId2"/>
              </a:buBlip>
            </a:pPr>
            <a:r>
              <a:t>Phone call</a:t>
            </a:r>
          </a:p>
          <a:p>
            <a:pPr>
              <a:buBlip>
                <a:blip r:embed="rId2"/>
              </a:buBlip>
            </a:pPr>
            <a:r>
              <a:t>Combination of above</a:t>
            </a:r>
          </a:p>
        </p:txBody>
      </p:sp>
      <p:grpSp>
        <p:nvGrpSpPr>
          <p:cNvPr id="230" name="Any of these count as long as the four criteria are met."/>
          <p:cNvGrpSpPr/>
          <p:nvPr/>
        </p:nvGrpSpPr>
        <p:grpSpPr>
          <a:xfrm>
            <a:off x="7150991" y="3725079"/>
            <a:ext cx="4129488" cy="3912108"/>
            <a:chOff x="0" y="0"/>
            <a:chExt cx="4129487" cy="3912106"/>
          </a:xfrm>
        </p:grpSpPr>
        <p:sp>
          <p:nvSpPr>
            <p:cNvPr id="229" name="Any of these count as long as the four criteria are met."/>
            <p:cNvSpPr txBox="1"/>
            <p:nvPr/>
          </p:nvSpPr>
          <p:spPr>
            <a:xfrm>
              <a:off x="215900" y="139700"/>
              <a:ext cx="3697688" cy="3353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/>
              <a:r>
                <a:t>Any of these count as long as the </a:t>
              </a:r>
              <a:r>
                <a:rPr u="sng">
                  <a:hlinkClick r:id="rId3" invalidUrl="" action="ppaction://hlinksldjump" tgtFrame="" tooltip="" history="1" highlightClick="0" endSnd="0"/>
                </a:rPr>
                <a:t>four criteria</a:t>
              </a:r>
              <a:r>
                <a:t> are met.</a:t>
              </a:r>
            </a:p>
          </p:txBody>
        </p:sp>
        <p:pic>
          <p:nvPicPr>
            <p:cNvPr id="228" name="Any of these count as long as the four criteria are met. Any of these count as long as the four criteria are met." descr="Any of these count as long as the four criteria are met. Any of these count as long as the four criteria are met.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29488" cy="3912107"/>
            </a:xfrm>
            <a:prstGeom prst="rect">
              <a:avLst/>
            </a:prstGeom>
            <a:effectLst/>
          </p:spPr>
        </p:pic>
      </p:grpSp>
      <p:grpSp>
        <p:nvGrpSpPr>
          <p:cNvPr id="233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231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32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36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234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35" name="Back"/>
            <p:cNvSpPr txBox="1"/>
            <p:nvPr/>
          </p:nvSpPr>
          <p:spPr>
            <a:xfrm>
              <a:off x="-1" y="86969"/>
              <a:ext cx="744069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Using EdIn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EdInform</a:t>
            </a:r>
          </a:p>
        </p:txBody>
      </p:sp>
      <p:sp>
        <p:nvSpPr>
          <p:cNvPr id="239" name="Planning…"/>
          <p:cNvSpPr txBox="1"/>
          <p:nvPr>
            <p:ph type="body" idx="1"/>
          </p:nvPr>
        </p:nvSpPr>
        <p:spPr>
          <a:xfrm>
            <a:off x="1104900" y="2649802"/>
            <a:ext cx="10795000" cy="508449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 invalidUrl="" action="ppaction://hlinksldjump" tgtFrame="" tooltip="" history="1" highlightClick="0" endSnd="0"/>
              </a:rPr>
              <a:t>Planning</a:t>
            </a:r>
            <a:r>
              <a:t> 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Set up</a:t>
            </a:r>
          </a:p>
          <a:p>
            <a:pPr>
              <a:buBlip>
                <a:blip r:embed="rId2"/>
              </a:buBlip>
            </a:pPr>
            <a:r>
              <a:rPr u="sng">
                <a:hlinkClick r:id="rId5" invalidUrl="" action="ppaction://hlinksldjump" tgtFrame="" tooltip="" history="1" highlightClick="0" endSnd="0"/>
              </a:rPr>
              <a:t>Workflow</a:t>
            </a:r>
          </a:p>
        </p:txBody>
      </p:sp>
      <p:grpSp>
        <p:nvGrpSpPr>
          <p:cNvPr id="242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240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41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EdInform Plan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EdInform Planning</a:t>
            </a:r>
          </a:p>
        </p:txBody>
      </p:sp>
      <p:sp>
        <p:nvSpPr>
          <p:cNvPr id="245" name="Take some time to explore the functions of EdInform and test them. Access videos her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Take some time to explore the functions of EdInform and test them. Access videos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  <a:r>
              <a:t>.</a:t>
            </a:r>
          </a:p>
          <a:p>
            <a:pPr>
              <a:buBlip>
                <a:blip r:embed="rId2"/>
              </a:buBlip>
            </a:pPr>
            <a:r>
              <a:t>Work with your colleagues to build some workflows (“buckets” for courses).</a:t>
            </a:r>
          </a:p>
          <a:p>
            <a:pPr>
              <a:buBlip>
                <a:blip r:embed="rId2"/>
              </a:buBlip>
            </a:pPr>
            <a:r>
              <a:t>Consider creating templates to share and use.</a:t>
            </a:r>
          </a:p>
        </p:txBody>
      </p:sp>
      <p:grpSp>
        <p:nvGrpSpPr>
          <p:cNvPr id="248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246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47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51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249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50" name="Back"/>
            <p:cNvSpPr txBox="1"/>
            <p:nvPr/>
          </p:nvSpPr>
          <p:spPr>
            <a:xfrm>
              <a:off x="-1" y="86969"/>
              <a:ext cx="744069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EdInform Set-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EdInform Set-up</a:t>
            </a:r>
          </a:p>
        </p:txBody>
      </p:sp>
      <p:sp>
        <p:nvSpPr>
          <p:cNvPr id="254" name="Set up your method or recording and trackin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Set up your method or recording and tracking.</a:t>
            </a:r>
          </a:p>
          <a:p>
            <a:pPr>
              <a:buBlip>
                <a:blip r:embed="rId2"/>
              </a:buBlip>
            </a:pPr>
            <a:r>
              <a:t>Check to make sure all your students are listed in each class.</a:t>
            </a:r>
          </a:p>
          <a:p>
            <a:pPr>
              <a:buBlip>
                <a:blip r:embed="rId2"/>
              </a:buBlip>
            </a:pPr>
            <a:r>
              <a:t>See the video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  <a:r>
              <a:t> for allowing access for parents and students.</a:t>
            </a:r>
          </a:p>
        </p:txBody>
      </p:sp>
      <p:grpSp>
        <p:nvGrpSpPr>
          <p:cNvPr id="257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255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56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60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258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59" name="Back"/>
            <p:cNvSpPr txBox="1"/>
            <p:nvPr/>
          </p:nvSpPr>
          <p:spPr>
            <a:xfrm>
              <a:off x="-1" y="86969"/>
              <a:ext cx="744069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EdInform Workfl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EdInform Workflow</a:t>
            </a:r>
          </a:p>
        </p:txBody>
      </p:sp>
      <p:sp>
        <p:nvSpPr>
          <p:cNvPr id="263" name="Initial set-up is importa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Initial set-up is important</a:t>
            </a:r>
          </a:p>
          <a:p>
            <a:pPr>
              <a:buBlip>
                <a:blip r:embed="rId2"/>
              </a:buBlip>
            </a:pPr>
            <a:r>
              <a:t>Consult with colleagues that share the same students and consider how you will structure your galleries.</a:t>
            </a:r>
          </a:p>
          <a:p>
            <a:pPr>
              <a:buBlip>
                <a:blip r:embed="rId2"/>
              </a:buBlip>
            </a:pPr>
            <a:r>
              <a:t>Access how-to videos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  <a:r>
              <a:t>.</a:t>
            </a:r>
          </a:p>
        </p:txBody>
      </p:sp>
      <p:grpSp>
        <p:nvGrpSpPr>
          <p:cNvPr id="266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264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65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69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267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68" name="Back"/>
            <p:cNvSpPr txBox="1"/>
            <p:nvPr/>
          </p:nvSpPr>
          <p:spPr>
            <a:xfrm>
              <a:off x="-1" y="86969"/>
              <a:ext cx="744069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able of Contents"/>
          <p:cNvSpPr txBox="1"/>
          <p:nvPr>
            <p:ph type="title"/>
          </p:nvPr>
        </p:nvSpPr>
        <p:spPr>
          <a:xfrm>
            <a:off x="1104900" y="355600"/>
            <a:ext cx="10795000" cy="1780531"/>
          </a:xfrm>
          <a:prstGeom prst="rect">
            <a:avLst/>
          </a:prstGeom>
        </p:spPr>
        <p:txBody>
          <a:bodyPr/>
          <a:lstStyle/>
          <a:p>
            <a:pPr/>
            <a:r>
              <a:t>Table of Contents</a:t>
            </a:r>
          </a:p>
        </p:txBody>
      </p:sp>
      <p:graphicFrame>
        <p:nvGraphicFramePr>
          <p:cNvPr id="128" name="Table"/>
          <p:cNvGraphicFramePr/>
          <p:nvPr/>
        </p:nvGraphicFramePr>
        <p:xfrm>
          <a:off x="1399406" y="2341033"/>
          <a:ext cx="10218688" cy="650607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102994"/>
                <a:gridCol w="5102994"/>
              </a:tblGrid>
              <a:tr h="1623342">
                <a:tc>
                  <a:txBody>
                    <a:bodyPr/>
                    <a:lstStyle/>
                    <a:p>
                      <a:pPr marL="381000" indent="-381000" algn="l">
                        <a:spcBef>
                          <a:spcPts val="3200"/>
                        </a:spcBef>
                        <a:buSzPct val="40000"/>
                        <a:buBlip>
                          <a:blip r:embed="rId2"/>
                        </a:buBlip>
                        <a:defRPr sz="3600" u="sng">
                          <a:solidFill>
                            <a:srgbClr val="625B48"/>
                          </a:solidFill>
                        </a:defRPr>
                      </a:pPr>
                      <a:r>
                        <a:rPr>
                          <a:hlinkClick r:id="rId3" invalidUrl="" action="ppaction://hlinksldjump" tgtFrame="" tooltip="" history="1" highlightClick="0" endSnd="0"/>
                        </a:rPr>
                        <a:t>Setting the Context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81000" indent="-381000" algn="l">
                        <a:spcBef>
                          <a:spcPts val="3200"/>
                        </a:spcBef>
                        <a:buSzPct val="40000"/>
                        <a:buBlip>
                          <a:blip r:embed="rId2"/>
                        </a:buBlip>
                        <a:defRPr sz="3600">
                          <a:solidFill>
                            <a:srgbClr val="625B48"/>
                          </a:solidFill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Using EdInform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23342">
                <a:tc>
                  <a:txBody>
                    <a:bodyPr/>
                    <a:lstStyle/>
                    <a:p>
                      <a:pPr marL="381000" indent="-381000" algn="l">
                        <a:spcBef>
                          <a:spcPts val="3200"/>
                        </a:spcBef>
                        <a:buSzPct val="40000"/>
                        <a:buBlip>
                          <a:blip r:embed="rId2"/>
                        </a:buBlip>
                        <a:defRPr sz="3600">
                          <a:solidFill>
                            <a:srgbClr val="625B48"/>
                          </a:solidFill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The Basic Requirements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81000" indent="-381000" algn="l">
                        <a:spcBef>
                          <a:spcPts val="3200"/>
                        </a:spcBef>
                        <a:buSzPct val="40000"/>
                        <a:buBlip>
                          <a:blip r:embed="rId2"/>
                        </a:buBlip>
                        <a:defRPr sz="3600">
                          <a:solidFill>
                            <a:srgbClr val="625B48"/>
                          </a:solidFill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Summary of Progress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23342">
                <a:tc>
                  <a:txBody>
                    <a:bodyPr/>
                    <a:lstStyle/>
                    <a:p>
                      <a:pPr marL="381000" indent="-381000" algn="l">
                        <a:spcBef>
                          <a:spcPts val="3200"/>
                        </a:spcBef>
                        <a:buSzPct val="40000"/>
                        <a:buBlip>
                          <a:blip r:embed="rId2"/>
                        </a:buBlip>
                        <a:defRPr sz="3600">
                          <a:solidFill>
                            <a:srgbClr val="625B48"/>
                          </a:solidFill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Getting Started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81000" indent="-381000" algn="l">
                        <a:spcBef>
                          <a:spcPts val="3200"/>
                        </a:spcBef>
                        <a:buSzPct val="40000"/>
                        <a:buBlip>
                          <a:blip r:embed="rId2"/>
                        </a:buBlip>
                        <a:defRPr sz="3600">
                          <a:solidFill>
                            <a:srgbClr val="625B48"/>
                          </a:solidFill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Engaging Parents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23342">
                <a:tc>
                  <a:txBody>
                    <a:bodyPr/>
                    <a:lstStyle/>
                    <a:p>
                      <a:pPr marL="381000" indent="-381000" algn="l">
                        <a:spcBef>
                          <a:spcPts val="3200"/>
                        </a:spcBef>
                        <a:buSzPct val="40000"/>
                        <a:buBlip>
                          <a:blip r:embed="rId2"/>
                        </a:buBlip>
                        <a:defRPr sz="3600">
                          <a:solidFill>
                            <a:srgbClr val="625B48"/>
                          </a:solidFill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What is a Point of Progress?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81000" indent="-381000" algn="l">
                        <a:spcBef>
                          <a:spcPts val="3200"/>
                        </a:spcBef>
                        <a:buSzPct val="40000"/>
                        <a:buBlip>
                          <a:blip r:embed="rId2"/>
                        </a:buBlip>
                        <a:defRPr sz="3600">
                          <a:solidFill>
                            <a:srgbClr val="625B48"/>
                          </a:solidFill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Resources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ummary of Progr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of Progress</a:t>
            </a:r>
          </a:p>
        </p:txBody>
      </p:sp>
      <p:sp>
        <p:nvSpPr>
          <p:cNvPr id="272" name="MyEd BC will be the platform for writing Summaries of Learnin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MyEd BC will be the platform for writing Summaries of Learning.</a:t>
            </a:r>
          </a:p>
          <a:p>
            <a:pPr>
              <a:buBlip>
                <a:blip r:embed="rId2"/>
              </a:buBlip>
            </a:pPr>
            <a:r>
              <a:rPr u="sng">
                <a:hlinkClick r:id="rId3" invalidUrl="" action="ppaction://hlinksldjump" tgtFrame="" tooltip="" history="1" highlightClick="0" endSnd="0"/>
              </a:rPr>
              <a:t>Frequency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What to include</a:t>
            </a:r>
          </a:p>
          <a:p>
            <a:pPr>
              <a:buBlip>
                <a:blip r:embed="rId2"/>
              </a:buBlip>
            </a:pPr>
            <a:r>
              <a:rPr u="sng">
                <a:hlinkClick r:id="rId5" invalidUrl="" action="" tgtFrame="" tooltip="" history="1" highlightClick="0" endSnd="0"/>
              </a:rPr>
              <a:t>Sample Comments</a:t>
            </a:r>
          </a:p>
        </p:txBody>
      </p:sp>
      <p:grpSp>
        <p:nvGrpSpPr>
          <p:cNvPr id="275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273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74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ummary of Progress Frequency"/>
          <p:cNvSpPr txBox="1"/>
          <p:nvPr>
            <p:ph type="title"/>
          </p:nvPr>
        </p:nvSpPr>
        <p:spPr>
          <a:xfrm>
            <a:off x="1104900" y="12700"/>
            <a:ext cx="10795000" cy="2362200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pPr/>
            <a:r>
              <a:t>Summary of Progress Frequency</a:t>
            </a:r>
          </a:p>
        </p:txBody>
      </p:sp>
      <p:graphicFrame>
        <p:nvGraphicFramePr>
          <p:cNvPr id="278" name="Table"/>
          <p:cNvGraphicFramePr/>
          <p:nvPr/>
        </p:nvGraphicFramePr>
        <p:xfrm>
          <a:off x="526971" y="1814698"/>
          <a:ext cx="11963558" cy="6027962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7604945"/>
                <a:gridCol w="2465228"/>
                <a:gridCol w="1880683"/>
              </a:tblGrid>
              <a:tr h="585205">
                <a:tc rowSpan="2"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353528"/>
                          </a:solidFill>
                        </a:rPr>
                        <a:t>Area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A992"/>
                      </a:solidFill>
                      <a:miter lim="400000"/>
                    </a:lnR>
                    <a:lnB w="12700">
                      <a:solidFill>
                        <a:srgbClr val="353528"/>
                      </a:solidFill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Written Summaries of Progress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A992"/>
                      </a:solidFill>
                      <a:miter lim="400000"/>
                    </a:lnL>
                    <a:solidFill>
                      <a:srgbClr val="DCCAAB"/>
                    </a:solidFill>
                  </a:tcPr>
                </a:tc>
                <a:tc hMerge="1">
                  <a:tcPr/>
                </a:tc>
              </a:tr>
              <a:tr h="44792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Full Year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A992"/>
                      </a:solidFill>
                      <a:miter lim="400000"/>
                    </a:lnL>
                    <a:lnB w="12700">
                      <a:solidFill>
                        <a:srgbClr val="353528"/>
                      </a:solidFill>
                      <a:miter lim="400000"/>
                    </a:lnB>
                    <a:solidFill>
                      <a:srgbClr val="DCCAA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Semester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353528"/>
                      </a:solidFill>
                      <a:miter lim="400000"/>
                    </a:lnB>
                    <a:solidFill>
                      <a:srgbClr val="DCCAAB"/>
                    </a:solidFill>
                  </a:tcPr>
                </a:tc>
              </a:tr>
              <a:tr h="414222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English and/or French Language Arts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353528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353528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353528"/>
                      </a:solidFill>
                      <a:miter lim="400000"/>
                    </a:lnT>
                  </a:tcPr>
                </a:tc>
              </a:tr>
              <a:tr h="414222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Mathematics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4222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Science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4222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Social Studies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4222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Arts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4222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Physical and Health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4222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French (or other second language)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4222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Applied Design, Skills and Technologies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4222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Career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8032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Student Self-Assessment of Core Competencies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2"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59411C"/>
                          </a:solidFill>
                        </a:rPr>
                        <a:t>At least once, include student-selected evidence of and reflection on Core Competency development.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  <a:tr h="1126032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Student Engagement and Behaviour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2"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59411C"/>
                          </a:solidFill>
                        </a:rPr>
                        <a:t>At least twice, provide written descriptive feedback (paper or digital) on student engagement and behaviour (e.g., growth in personal and social responsibility).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281" name="Group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279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80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84" name="Group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282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83" name="Back"/>
            <p:cNvSpPr txBox="1"/>
            <p:nvPr/>
          </p:nvSpPr>
          <p:spPr>
            <a:xfrm>
              <a:off x="-1" y="86969"/>
              <a:ext cx="744069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ummary of Progress - What to Inclu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/>
            <a:r>
              <a:t>Summary of Progress - What to Include</a:t>
            </a:r>
          </a:p>
        </p:txBody>
      </p:sp>
      <p:sp>
        <p:nvSpPr>
          <p:cNvPr id="287" name="A level from the Provincial scale for each area of learning. (emerging, developing, proficient, extending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 level from the Provincial scale for each area of learning. (emerging, developing, proficient, extending)</a:t>
            </a:r>
          </a:p>
          <a:p>
            <a:pPr>
              <a:buBlip>
                <a:blip r:embed="rId2"/>
              </a:buBlip>
            </a:pPr>
            <a:r>
              <a:t>A strength-based comment that describes where the student is at, where they are going and how they are going to get there.</a:t>
            </a:r>
          </a:p>
          <a:p>
            <a:pPr>
              <a:buBlip>
                <a:blip r:embed="rId2"/>
              </a:buBlip>
            </a:pPr>
            <a:r>
              <a:t>See sample summaries and comments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  <a:r>
              <a:t>.</a:t>
            </a:r>
          </a:p>
        </p:txBody>
      </p:sp>
      <p:grpSp>
        <p:nvGrpSpPr>
          <p:cNvPr id="290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288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89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293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291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92" name="Back"/>
            <p:cNvSpPr txBox="1"/>
            <p:nvPr/>
          </p:nvSpPr>
          <p:spPr>
            <a:xfrm>
              <a:off x="-1" y="86969"/>
              <a:ext cx="744069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Engaging Par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Engaging Parents</a:t>
            </a:r>
          </a:p>
        </p:txBody>
      </p:sp>
      <p:sp>
        <p:nvSpPr>
          <p:cNvPr id="296" name="Messag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Messaging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" tgtFrame="" tooltip="" history="1" highlightClick="0" endSnd="0"/>
              </a:rPr>
              <a:t>Giving access to EdInform</a:t>
            </a:r>
          </a:p>
          <a:p>
            <a:pPr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Encouraging positive feedback from parents to students</a:t>
            </a:r>
          </a:p>
        </p:txBody>
      </p:sp>
      <p:grpSp>
        <p:nvGrpSpPr>
          <p:cNvPr id="299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297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98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Resources</a:t>
            </a:r>
          </a:p>
        </p:txBody>
      </p:sp>
      <p:sp>
        <p:nvSpPr>
          <p:cNvPr id="302" name="District Learning Team…"/>
          <p:cNvSpPr txBox="1"/>
          <p:nvPr>
            <p:ph type="body" idx="1"/>
          </p:nvPr>
        </p:nvSpPr>
        <p:spPr>
          <a:xfrm>
            <a:off x="1104900" y="2019300"/>
            <a:ext cx="107950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District Learning Team</a:t>
            </a:r>
          </a:p>
          <a:p>
            <a:pPr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District CSL Website</a:t>
            </a:r>
          </a:p>
          <a:p>
            <a:pPr>
              <a:buBlip>
                <a:blip r:embed="rId2"/>
              </a:buBlip>
            </a:pPr>
            <a:r>
              <a:t>Collaboration with Colleagues</a:t>
            </a:r>
          </a:p>
          <a:p>
            <a:pPr>
              <a:buBlip>
                <a:blip r:embed="rId2"/>
              </a:buBlip>
            </a:pPr>
            <a:r>
              <a:t>Books in the DLC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" tgtFrame="" tooltip="" history="1" highlightClick="0" endSnd="0"/>
              </a:rPr>
              <a:t>Office 365 Shared Folder</a:t>
            </a:r>
          </a:p>
        </p:txBody>
      </p:sp>
      <p:grpSp>
        <p:nvGrpSpPr>
          <p:cNvPr id="305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303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04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etting the C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Setting the Context</a:t>
            </a:r>
          </a:p>
        </p:txBody>
      </p:sp>
      <p:sp>
        <p:nvSpPr>
          <p:cNvPr id="131" name="We are moving from a model of reporting to parents to communicating with parents on an on-going basis.…"/>
          <p:cNvSpPr txBox="1"/>
          <p:nvPr>
            <p:ph type="body" idx="1"/>
          </p:nvPr>
        </p:nvSpPr>
        <p:spPr>
          <a:xfrm>
            <a:off x="1104900" y="2497666"/>
            <a:ext cx="10795000" cy="5591838"/>
          </a:xfrm>
          <a:prstGeom prst="rect">
            <a:avLst/>
          </a:prstGeom>
        </p:spPr>
        <p:txBody>
          <a:bodyPr/>
          <a:lstStyle/>
          <a:p>
            <a:pPr marL="358140" indent="-358140" defTabSz="549148">
              <a:spcBef>
                <a:spcPts val="3000"/>
              </a:spcBef>
              <a:buBlip>
                <a:blip r:embed="rId2"/>
              </a:buBlip>
              <a:defRPr sz="3384"/>
            </a:pPr>
            <a:r>
              <a:t>We are moving from a model of reporting </a:t>
            </a:r>
            <a:r>
              <a:rPr b="1"/>
              <a:t>to</a:t>
            </a:r>
            <a:r>
              <a:t> parents to communicating </a:t>
            </a:r>
            <a:r>
              <a:rPr b="1"/>
              <a:t>with</a:t>
            </a:r>
            <a:r>
              <a:t> parents on an on-going basis.</a:t>
            </a:r>
          </a:p>
          <a:p>
            <a:pPr marL="358140" indent="-358140" defTabSz="549148">
              <a:spcBef>
                <a:spcPts val="3000"/>
              </a:spcBef>
              <a:buBlip>
                <a:blip r:embed="rId2"/>
              </a:buBlip>
              <a:defRPr sz="3384"/>
            </a:pPr>
            <a:r>
              <a:t>The current redesigned curriculum with its greater emphasis on the curricular competencies has given us an opportunity to rethink the way we assess and report on student progress. </a:t>
            </a:r>
          </a:p>
          <a:p>
            <a:pPr marL="358140" indent="-358140" defTabSz="549148">
              <a:spcBef>
                <a:spcPts val="3000"/>
              </a:spcBef>
              <a:buBlip>
                <a:blip r:embed="rId2"/>
              </a:buBlip>
              <a:defRPr sz="3384"/>
            </a:pPr>
            <a:r>
              <a:t>This direction is based on current research and practice.</a:t>
            </a:r>
          </a:p>
        </p:txBody>
      </p:sp>
      <p:grpSp>
        <p:nvGrpSpPr>
          <p:cNvPr id="134" name="Group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71038"/>
            <a:ext cx="3421113" cy="649527"/>
            <a:chOff x="0" y="0"/>
            <a:chExt cx="3421112" cy="649526"/>
          </a:xfrm>
        </p:grpSpPr>
        <p:sp>
          <p:nvSpPr>
            <p:cNvPr id="132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33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asic Requirements"/>
          <p:cNvSpPr txBox="1"/>
          <p:nvPr>
            <p:ph type="title"/>
          </p:nvPr>
        </p:nvSpPr>
        <p:spPr>
          <a:xfrm>
            <a:off x="986366" y="76048"/>
            <a:ext cx="10795001" cy="1459707"/>
          </a:xfrm>
          <a:prstGeom prst="rect">
            <a:avLst/>
          </a:prstGeom>
        </p:spPr>
        <p:txBody>
          <a:bodyPr/>
          <a:lstStyle/>
          <a:p>
            <a:pPr/>
            <a:r>
              <a:t>Basic Requirements</a:t>
            </a:r>
          </a:p>
        </p:txBody>
      </p:sp>
      <p:graphicFrame>
        <p:nvGraphicFramePr>
          <p:cNvPr id="137" name="Table"/>
          <p:cNvGraphicFramePr/>
          <p:nvPr/>
        </p:nvGraphicFramePr>
        <p:xfrm>
          <a:off x="942553" y="1453545"/>
          <a:ext cx="11132394" cy="7131969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4947146"/>
                <a:gridCol w="1751409"/>
                <a:gridCol w="1594048"/>
                <a:gridCol w="1603672"/>
                <a:gridCol w="1223416"/>
              </a:tblGrid>
              <a:tr h="1183478">
                <a:tc rowSpan="2"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353528"/>
                          </a:solidFill>
                        </a:rPr>
                        <a:t>Area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A992"/>
                      </a:solidFill>
                      <a:miter lim="400000"/>
                    </a:lnR>
                    <a:lnB w="12700">
                      <a:solidFill>
                        <a:srgbClr val="353528"/>
                      </a:solidFill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Communication using Points of Progress (e.g. digital or paper portfolios, meetings, email, phone calls)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A992"/>
                      </a:solidFill>
                      <a:miter lim="400000"/>
                    </a:lnL>
                    <a:solidFill>
                      <a:srgbClr val="DCCAA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Written Summaries of Progress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CAAB"/>
                    </a:solidFill>
                  </a:tcPr>
                </a:tc>
                <a:tc hMerge="1">
                  <a:tcPr/>
                </a:tc>
              </a:tr>
              <a:tr h="375225">
                <a:tc v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Full Year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A992"/>
                      </a:solidFill>
                      <a:miter lim="400000"/>
                    </a:lnL>
                    <a:lnB w="12700">
                      <a:solidFill>
                        <a:srgbClr val="353528"/>
                      </a:solidFill>
                      <a:miter lim="400000"/>
                    </a:lnB>
                    <a:solidFill>
                      <a:srgbClr val="DCCAA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Semester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353528"/>
                      </a:solidFill>
                      <a:miter lim="400000"/>
                    </a:lnB>
                    <a:solidFill>
                      <a:srgbClr val="DCCAA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Full Year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353528"/>
                      </a:solidFill>
                      <a:miter lim="400000"/>
                    </a:lnB>
                    <a:solidFill>
                      <a:srgbClr val="DCCAA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353528"/>
                          </a:solidFill>
                        </a:rPr>
                        <a:t>Semester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353528"/>
                      </a:solidFill>
                      <a:miter lim="400000"/>
                    </a:lnB>
                    <a:solidFill>
                      <a:srgbClr val="DCCAAB"/>
                    </a:solidFill>
                  </a:tcPr>
                </a:tc>
              </a:tr>
              <a:tr h="458600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English and/or French Language Arts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353528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353528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353528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353528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353528"/>
                      </a:solidFill>
                      <a:miter lim="400000"/>
                    </a:lnT>
                  </a:tcPr>
                </a:tc>
              </a:tr>
              <a:tr h="458600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Mathematics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58600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Science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58600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Social Studies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58600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Arts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1-2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1-2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58600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Physical and Health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58600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French (or other second language)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58600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Applied Design, Skills and Technologies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1-2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1-2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58600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Career Education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59411C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4431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Student Self-Assessment of Core Competencies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4"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59411C"/>
                          </a:solidFill>
                        </a:rPr>
                        <a:t>At least once, include student-selected evidence of and reflection on Core Competency development.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838731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353528"/>
                          </a:solidFill>
                        </a:rPr>
                        <a:t>Student Engagement and Behaviour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4"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59411C"/>
                          </a:solidFill>
                        </a:rPr>
                        <a:t>At least twice, provide written descriptive feedback (paper or digital) on student engagement and behaviour (e.g., growth in personal and social responsibility).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140" name="Group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138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39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ommunication Timeline - Grade Eight Student">
            <a:hlinkClick r:id="rId2" invalidUrl="" action="" tgtFrame="" tooltip="" history="1" highlightClick="0" endSnd="0"/>
          </p:cNvPr>
          <p:cNvSpPr txBox="1"/>
          <p:nvPr/>
        </p:nvSpPr>
        <p:spPr>
          <a:xfrm>
            <a:off x="896874" y="2442379"/>
            <a:ext cx="11211053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Communication Timeline - Grade Eight Student</a:t>
            </a:r>
          </a:p>
        </p:txBody>
      </p:sp>
      <p:sp>
        <p:nvSpPr>
          <p:cNvPr id="143" name="Communication Timeline - Grade Nine Student">
            <a:hlinkClick r:id="rId2" invalidUrl="" action="" tgtFrame="" tooltip="" history="1" highlightClick="0" endSnd="0"/>
          </p:cNvPr>
          <p:cNvSpPr txBox="1"/>
          <p:nvPr/>
        </p:nvSpPr>
        <p:spPr>
          <a:xfrm>
            <a:off x="981709" y="4635246"/>
            <a:ext cx="11041381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Communication Timeline - Grade Nine Student</a:t>
            </a:r>
          </a:p>
        </p:txBody>
      </p:sp>
      <p:grpSp>
        <p:nvGrpSpPr>
          <p:cNvPr id="146" name="Group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144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45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etting Start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</p:txBody>
      </p:sp>
      <p:sp>
        <p:nvSpPr>
          <p:cNvPr id="149" name="Before the start of the year or course…"/>
          <p:cNvSpPr txBox="1"/>
          <p:nvPr>
            <p:ph type="body" idx="1"/>
          </p:nvPr>
        </p:nvSpPr>
        <p:spPr>
          <a:xfrm>
            <a:off x="986366" y="2019300"/>
            <a:ext cx="10795001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 invalidUrl="" action="ppaction://hlinksldjump" tgtFrame="" tooltip="" history="1" highlightClick="0" endSnd="0"/>
              </a:rPr>
              <a:t>Before the start of the year or course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During the first month</a:t>
            </a:r>
          </a:p>
          <a:p>
            <a:pPr>
              <a:buBlip>
                <a:blip r:embed="rId2"/>
              </a:buBlip>
            </a:pPr>
            <a:r>
              <a:rPr u="sng">
                <a:hlinkClick r:id="rId5" invalidUrl="" action="ppaction://hlinksldjump" tgtFrame="" tooltip="" history="1" highlightClick="0" endSnd="0"/>
              </a:rPr>
              <a:t>For the rest of the year or course</a:t>
            </a:r>
          </a:p>
        </p:txBody>
      </p:sp>
      <p:grpSp>
        <p:nvGrpSpPr>
          <p:cNvPr id="152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150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51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fore the start of the year or cour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/>
            <a:r>
              <a:t>Before the start of the year or course</a:t>
            </a:r>
          </a:p>
        </p:txBody>
      </p:sp>
      <p:sp>
        <p:nvSpPr>
          <p:cNvPr id="155" name="Read the CSL Guidelines docu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Read the CSL Guidelines document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Understand Points of Progress</a:t>
            </a:r>
          </a:p>
          <a:p>
            <a:pPr>
              <a:buBlip>
                <a:blip r:embed="rId2"/>
              </a:buBlip>
            </a:pPr>
            <a:r>
              <a:t>Plan your assessment process</a:t>
            </a:r>
          </a:p>
          <a:p>
            <a:pPr>
              <a:buBlip>
                <a:blip r:embed="rId2"/>
              </a:buBlip>
            </a:pPr>
            <a:r>
              <a:rPr u="sng">
                <a:hlinkClick r:id="rId5" invalidUrl="" action="" tgtFrame="" tooltip="" history="1" highlightClick="0" endSnd="0"/>
              </a:rPr>
              <a:t>Deeper Dive?</a:t>
            </a:r>
          </a:p>
        </p:txBody>
      </p:sp>
      <p:grpSp>
        <p:nvGrpSpPr>
          <p:cNvPr id="158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156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57" name="Back"/>
            <p:cNvSpPr txBox="1"/>
            <p:nvPr/>
          </p:nvSpPr>
          <p:spPr>
            <a:xfrm>
              <a:off x="0" y="86969"/>
              <a:ext cx="744068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  <p:grpSp>
        <p:nvGrpSpPr>
          <p:cNvPr id="161" name="Group">
            <a:hlinkClick r:id="rId7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159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60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n Your Assessment 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/>
            <a:r>
              <a:t>Plan Your Assessment Process</a:t>
            </a:r>
          </a:p>
        </p:txBody>
      </p:sp>
      <p:sp>
        <p:nvSpPr>
          <p:cNvPr id="164" name="Set up tracking sheets for each course to track points of progress (see templates here that can be modified)…"/>
          <p:cNvSpPr txBox="1"/>
          <p:nvPr>
            <p:ph type="body" idx="1"/>
          </p:nvPr>
        </p:nvSpPr>
        <p:spPr>
          <a:xfrm>
            <a:off x="1104900" y="2836333"/>
            <a:ext cx="10795000" cy="5715001"/>
          </a:xfrm>
          <a:prstGeom prst="rect">
            <a:avLst/>
          </a:prstGeom>
        </p:spPr>
        <p:txBody>
          <a:bodyPr/>
          <a:lstStyle/>
          <a:p>
            <a:pPr marL="361950" indent="-361950" defTabSz="554990">
              <a:spcBef>
                <a:spcPts val="3000"/>
              </a:spcBef>
              <a:buBlip>
                <a:blip r:embed="rId2"/>
              </a:buBlip>
              <a:defRPr sz="3420"/>
            </a:pPr>
            <a:r>
              <a:t>Set up tracking sheets for each course to track points of progress (see templates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  <a:r>
              <a:t> that can be modified)</a:t>
            </a:r>
          </a:p>
          <a:p>
            <a:pPr marL="361950" indent="-361950" defTabSz="554990">
              <a:spcBef>
                <a:spcPts val="3000"/>
              </a:spcBef>
              <a:buBlip>
                <a:blip r:embed="rId2"/>
              </a:buBlip>
              <a:defRPr sz="3420"/>
            </a:pPr>
            <a:r>
              <a:t>Set up a method to record learning (some templates </a:t>
            </a:r>
            <a:r>
              <a:rPr u="sng">
                <a:hlinkClick r:id="rId4" invalidUrl="" action="" tgtFrame="" tooltip="" history="1" highlightClick="0" endSnd="0"/>
              </a:rPr>
              <a:t>here</a:t>
            </a:r>
            <a:r>
              <a:t> that can be modified)</a:t>
            </a:r>
          </a:p>
          <a:p>
            <a:pPr marL="361950" indent="-361950" defTabSz="554990">
              <a:spcBef>
                <a:spcPts val="3000"/>
              </a:spcBef>
              <a:buBlip>
                <a:blip r:embed="rId2"/>
              </a:buBlip>
              <a:defRPr sz="3420"/>
            </a:pPr>
            <a:r>
              <a:t>How can you include opportunities to show learning in progress and not only summative assessments?</a:t>
            </a:r>
          </a:p>
          <a:p>
            <a:pPr marL="361950" indent="-361950" defTabSz="554990">
              <a:spcBef>
                <a:spcPts val="3000"/>
              </a:spcBef>
              <a:buBlip>
                <a:blip r:embed="rId2"/>
              </a:buBlip>
              <a:defRPr sz="3420"/>
            </a:pPr>
            <a:r>
              <a:rPr u="sng">
                <a:hlinkClick r:id="rId5" invalidUrl="" action="" tgtFrame="" tooltip="" history="1" highlightClick="0" endSnd="0"/>
              </a:rPr>
              <a:t>Deeper Dive?</a:t>
            </a:r>
          </a:p>
        </p:txBody>
      </p:sp>
      <p:grpSp>
        <p:nvGrpSpPr>
          <p:cNvPr id="167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165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66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170" name="Group">
            <a:hlinkClick r:id="rId7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168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69" name="Back"/>
            <p:cNvSpPr txBox="1"/>
            <p:nvPr/>
          </p:nvSpPr>
          <p:spPr>
            <a:xfrm>
              <a:off x="-1" y="86969"/>
              <a:ext cx="744069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uring the First Mon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During the First Month</a:t>
            </a:r>
          </a:p>
        </p:txBody>
      </p:sp>
      <p:sp>
        <p:nvSpPr>
          <p:cNvPr id="173" name="Build student agency and ownership of assessment…"/>
          <p:cNvSpPr txBox="1"/>
          <p:nvPr>
            <p:ph type="body" idx="1"/>
          </p:nvPr>
        </p:nvSpPr>
        <p:spPr>
          <a:xfrm>
            <a:off x="1104900" y="2531533"/>
            <a:ext cx="10795000" cy="5715001"/>
          </a:xfrm>
          <a:prstGeom prst="rect">
            <a:avLst/>
          </a:prstGeom>
        </p:spPr>
        <p:txBody>
          <a:bodyPr/>
          <a:lstStyle/>
          <a:p>
            <a:pPr marL="373380" indent="-373380" defTabSz="572516">
              <a:spcBef>
                <a:spcPts val="3100"/>
              </a:spcBef>
              <a:buBlip>
                <a:blip r:embed="rId2"/>
              </a:buBlip>
              <a:defRPr sz="3528"/>
            </a:pPr>
            <a:r>
              <a:t>Build student agency and ownership of assessment</a:t>
            </a:r>
          </a:p>
          <a:p>
            <a:pPr lvl="1" marL="746760" indent="-373380" defTabSz="572516">
              <a:spcBef>
                <a:spcPts val="3100"/>
              </a:spcBef>
              <a:buBlip>
                <a:blip r:embed="rId2"/>
              </a:buBlip>
              <a:defRPr sz="3528"/>
            </a:pPr>
            <a:r>
              <a:t>Self-assessment prompts </a:t>
            </a:r>
            <a:r>
              <a:rPr u="sng">
                <a:hlinkClick r:id="rId3" invalidUrl="" action="" tgtFrame="" tooltip="" history="1" highlightClick="0" endSnd="0"/>
              </a:rPr>
              <a:t>here</a:t>
            </a:r>
          </a:p>
          <a:p>
            <a:pPr marL="373380" indent="-373380" defTabSz="572516">
              <a:spcBef>
                <a:spcPts val="3100"/>
              </a:spcBef>
              <a:buBlip>
                <a:blip r:embed="rId2"/>
              </a:buBlip>
              <a:defRPr sz="3528"/>
            </a:pPr>
            <a:r>
              <a:t>Collaborate with colleagues</a:t>
            </a:r>
          </a:p>
          <a:p>
            <a:pPr lvl="1" marL="746760" indent="-373380" defTabSz="572516">
              <a:spcBef>
                <a:spcPts val="3100"/>
              </a:spcBef>
              <a:buBlip>
                <a:blip r:embed="rId2"/>
              </a:buBlip>
              <a:defRPr sz="3528"/>
            </a:pPr>
            <a:r>
              <a:t>What does Proficient mean?</a:t>
            </a:r>
          </a:p>
          <a:p>
            <a:pPr lvl="1" marL="746760" indent="-373380" defTabSz="572516">
              <a:spcBef>
                <a:spcPts val="3100"/>
              </a:spcBef>
              <a:buBlip>
                <a:blip r:embed="rId2"/>
              </a:buBlip>
              <a:defRPr sz="3528"/>
            </a:pPr>
            <a:r>
              <a:t>Collect exemplars at different proficiencies.</a:t>
            </a:r>
          </a:p>
          <a:p>
            <a:pPr marL="373380" indent="-373380" defTabSz="572516">
              <a:spcBef>
                <a:spcPts val="3100"/>
              </a:spcBef>
              <a:buBlip>
                <a:blip r:embed="rId2"/>
              </a:buBlip>
              <a:defRPr sz="3528"/>
            </a:pPr>
            <a:r>
              <a:t>Practice using the tools you have chosen</a:t>
            </a:r>
          </a:p>
        </p:txBody>
      </p:sp>
      <p:grpSp>
        <p:nvGrpSpPr>
          <p:cNvPr id="176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576538" y="8558338"/>
            <a:ext cx="3421113" cy="649527"/>
            <a:chOff x="0" y="0"/>
            <a:chExt cx="3421112" cy="649526"/>
          </a:xfrm>
        </p:grpSpPr>
        <p:sp>
          <p:nvSpPr>
            <p:cNvPr id="174" name="Arrow 11"/>
            <p:cNvSpPr/>
            <p:nvPr/>
          </p:nvSpPr>
          <p:spPr>
            <a:xfrm flipH="1">
              <a:off x="0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75" name="Table of Contents"/>
            <p:cNvSpPr txBox="1"/>
            <p:nvPr/>
          </p:nvSpPr>
          <p:spPr>
            <a:xfrm>
              <a:off x="979943" y="86969"/>
              <a:ext cx="2441170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Table of Contents</a:t>
              </a:r>
            </a:p>
          </p:txBody>
        </p:sp>
      </p:grpSp>
      <p:grpSp>
        <p:nvGrpSpPr>
          <p:cNvPr id="179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9965766" y="8558338"/>
            <a:ext cx="1828197" cy="649527"/>
            <a:chOff x="0" y="0"/>
            <a:chExt cx="1828196" cy="649526"/>
          </a:xfrm>
        </p:grpSpPr>
        <p:sp>
          <p:nvSpPr>
            <p:cNvPr id="177" name="Arrow 11"/>
            <p:cNvSpPr/>
            <p:nvPr/>
          </p:nvSpPr>
          <p:spPr>
            <a:xfrm>
              <a:off x="965506" y="0"/>
              <a:ext cx="862691" cy="64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84604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78" name="Back"/>
            <p:cNvSpPr txBox="1"/>
            <p:nvPr/>
          </p:nvSpPr>
          <p:spPr>
            <a:xfrm>
              <a:off x="-1" y="86969"/>
              <a:ext cx="744069" cy="475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2300"/>
              </a:lvl1pPr>
            </a:lstStyle>
            <a:p>
              <a:pPr/>
              <a:r>
                <a:t>Back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